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301" r:id="rId5"/>
    <p:sldId id="302" r:id="rId6"/>
    <p:sldId id="259" r:id="rId7"/>
    <p:sldId id="286" r:id="rId8"/>
    <p:sldId id="260" r:id="rId9"/>
    <p:sldId id="303" r:id="rId10"/>
    <p:sldId id="304" r:id="rId11"/>
    <p:sldId id="305" r:id="rId12"/>
    <p:sldId id="306" r:id="rId13"/>
    <p:sldId id="288" r:id="rId14"/>
    <p:sldId id="292" r:id="rId15"/>
    <p:sldId id="28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BOIS Clemence" initials="DC" lastIdx="1" clrIdx="0">
    <p:extLst>
      <p:ext uri="{19B8F6BF-5375-455C-9EA6-DF929625EA0E}">
        <p15:presenceInfo xmlns:p15="http://schemas.microsoft.com/office/powerpoint/2012/main" userId="S::clemence.DUBOIS@seqens.fr::fa62034b-5f2d-418b-ad93-4587b4b582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4B37"/>
    <a:srgbClr val="009999"/>
    <a:srgbClr val="003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3BDD3-FC5F-4BBD-A80A-035AAB7F78A5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8DF3B-1555-40DA-BB2D-354A90EAAF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74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3D6726-1A63-4C44-BA0C-C8D8C3087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2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78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63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E7CF09-E6A5-4D00-976F-37FE7A896D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9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630A88-D73B-4D12-9321-C5913DF3E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4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2DEDEE-B4C4-423E-9766-B5A06A41A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98EA03F-43FF-4A26-B78F-CC1CD23B5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49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36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28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84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7DC0C-5D5D-4AE0-9653-2328898E9DE7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21AA7-670E-457D-AF42-DE3775EB09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81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mailto:draveil.rehabilitation@seqens.fr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6ADDD1-0C2B-4B1F-901E-A25D48B5D9F4}"/>
              </a:ext>
            </a:extLst>
          </p:cNvPr>
          <p:cNvSpPr txBox="1">
            <a:spLocks/>
          </p:cNvSpPr>
          <p:nvPr/>
        </p:nvSpPr>
        <p:spPr>
          <a:xfrm>
            <a:off x="4896092" y="1766808"/>
            <a:ext cx="4247908" cy="1661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dirty="0">
                <a:solidFill>
                  <a:srgbClr val="E74B37"/>
                </a:solidFill>
              </a:rPr>
              <a:t>Travaux de réhabilitation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38E77CB5-8EDE-4BAD-B0B7-16CBE65E917D}"/>
              </a:ext>
            </a:extLst>
          </p:cNvPr>
          <p:cNvSpPr txBox="1">
            <a:spLocks/>
          </p:cNvSpPr>
          <p:nvPr/>
        </p:nvSpPr>
        <p:spPr>
          <a:xfrm>
            <a:off x="4896092" y="3771105"/>
            <a:ext cx="424790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Résidence </a:t>
            </a:r>
            <a:br>
              <a:rPr lang="fr-FR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PRUNIER HARDY</a:t>
            </a: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BAGNEUX</a:t>
            </a:r>
          </a:p>
        </p:txBody>
      </p:sp>
    </p:spTree>
    <p:extLst>
      <p:ext uri="{BB962C8B-B14F-4D97-AF65-F5344CB8AC3E}">
        <p14:creationId xmlns:p14="http://schemas.microsoft.com/office/powerpoint/2010/main" val="280158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6AD9F7-D010-4544-ABE0-0307EF745D1E}"/>
              </a:ext>
            </a:extLst>
          </p:cNvPr>
          <p:cNvSpPr txBox="1">
            <a:spLocks/>
          </p:cNvSpPr>
          <p:nvPr/>
        </p:nvSpPr>
        <p:spPr>
          <a:xfrm>
            <a:off x="4982308" y="273907"/>
            <a:ext cx="3801900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PERSPECTIVES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E59D7A-A4A7-4265-B0E9-CE5C23334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3" y="1049356"/>
            <a:ext cx="8460954" cy="47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0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6AD9F7-D010-4544-ABE0-0307EF745D1E}"/>
              </a:ext>
            </a:extLst>
          </p:cNvPr>
          <p:cNvSpPr txBox="1">
            <a:spLocks/>
          </p:cNvSpPr>
          <p:nvPr/>
        </p:nvSpPr>
        <p:spPr>
          <a:xfrm>
            <a:off x="4982308" y="273907"/>
            <a:ext cx="3801900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PERSPECTIVES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FBB1DB-865F-4439-8B61-282738A8D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8"/>
          <a:stretch/>
        </p:blipFill>
        <p:spPr>
          <a:xfrm>
            <a:off x="359792" y="984133"/>
            <a:ext cx="8460954" cy="49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5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E7A4F7-6FB5-456F-8A86-F517919EF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22037" r="9375" b="10185"/>
          <a:stretch/>
        </p:blipFill>
        <p:spPr>
          <a:xfrm>
            <a:off x="247650" y="1177248"/>
            <a:ext cx="3766089" cy="24353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B3E5B9-92B1-4516-BB31-26D1F922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8" t="18332" r="19062" b="9445"/>
          <a:stretch/>
        </p:blipFill>
        <p:spPr>
          <a:xfrm>
            <a:off x="247651" y="3868856"/>
            <a:ext cx="3766089" cy="24197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6FB6AF-E755-45EC-B2A1-B231D63388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62" t="21110" r="20521" b="9259"/>
          <a:stretch/>
        </p:blipFill>
        <p:spPr>
          <a:xfrm>
            <a:off x="4188579" y="1174174"/>
            <a:ext cx="3766089" cy="244146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8BE529A0-1C2A-4EE9-8F11-59A0D0BA9728}"/>
              </a:ext>
            </a:extLst>
          </p:cNvPr>
          <p:cNvSpPr txBox="1">
            <a:spLocks/>
          </p:cNvSpPr>
          <p:nvPr/>
        </p:nvSpPr>
        <p:spPr>
          <a:xfrm>
            <a:off x="1817986" y="210731"/>
            <a:ext cx="6882308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INTERVENTIONS DANS VOS LOGEMENTS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F6DA371-1CEA-405D-8E9F-1D60B0CE6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085" y="3868856"/>
            <a:ext cx="40100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2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25B8695-48E0-49B2-9DE0-85F85CDF3FF5}"/>
              </a:ext>
            </a:extLst>
          </p:cNvPr>
          <p:cNvSpPr txBox="1">
            <a:spLocks/>
          </p:cNvSpPr>
          <p:nvPr/>
        </p:nvSpPr>
        <p:spPr>
          <a:xfrm>
            <a:off x="3138045" y="0"/>
            <a:ext cx="5568673" cy="9841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PHASAGE DES  TRAVAUX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D71CFC5-2DE8-4FEF-A8C4-55B30F10F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0"/>
          <a:stretch/>
        </p:blipFill>
        <p:spPr>
          <a:xfrm>
            <a:off x="199809" y="2464231"/>
            <a:ext cx="8744382" cy="21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9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6AD9F7-D010-4544-ABE0-0307EF745D1E}"/>
              </a:ext>
            </a:extLst>
          </p:cNvPr>
          <p:cNvSpPr txBox="1">
            <a:spLocks/>
          </p:cNvSpPr>
          <p:nvPr/>
        </p:nvSpPr>
        <p:spPr>
          <a:xfrm>
            <a:off x="4801317" y="273907"/>
            <a:ext cx="3801900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  <a:cs typeface="Calibri Light"/>
              </a:rPr>
              <a:t>ECHANGES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931C139-F578-4561-A0DD-3942E0F17E05}"/>
              </a:ext>
            </a:extLst>
          </p:cNvPr>
          <p:cNvSpPr txBox="1"/>
          <p:nvPr/>
        </p:nvSpPr>
        <p:spPr>
          <a:xfrm>
            <a:off x="2241133" y="3013501"/>
            <a:ext cx="4661734" cy="137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fr-FR" sz="7200" b="1" baseline="30000" dirty="0">
                <a:solidFill>
                  <a:srgbClr val="003F7A"/>
                </a:solidFill>
              </a:rPr>
              <a:t>VOS QUESTIONS</a:t>
            </a:r>
          </a:p>
          <a:p>
            <a:pPr algn="ctr">
              <a:lnSpc>
                <a:spcPts val="5000"/>
              </a:lnSpc>
            </a:pPr>
            <a:r>
              <a:rPr lang="fr-FR" sz="7200" b="1" baseline="30000" dirty="0">
                <a:solidFill>
                  <a:srgbClr val="003F7A"/>
                </a:solidFill>
              </a:rPr>
              <a:t>NOS RÉPONSES</a:t>
            </a:r>
          </a:p>
        </p:txBody>
      </p:sp>
    </p:spTree>
    <p:extLst>
      <p:ext uri="{BB962C8B-B14F-4D97-AF65-F5344CB8AC3E}">
        <p14:creationId xmlns:p14="http://schemas.microsoft.com/office/powerpoint/2010/main" val="2815151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F84969-E950-497F-8E25-B0EB3663B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24" y="300251"/>
            <a:ext cx="5144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4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149727-9C38-49F5-A4FD-69743A0432C7}"/>
              </a:ext>
            </a:extLst>
          </p:cNvPr>
          <p:cNvSpPr txBox="1">
            <a:spLocks/>
          </p:cNvSpPr>
          <p:nvPr/>
        </p:nvSpPr>
        <p:spPr>
          <a:xfrm>
            <a:off x="4596924" y="273907"/>
            <a:ext cx="4187284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VOS CONTACTS</a:t>
            </a:r>
          </a:p>
        </p:txBody>
      </p:sp>
      <p:pic>
        <p:nvPicPr>
          <p:cNvPr id="6" name="Image 5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45AD814F-C5FC-48BE-A00B-1C7A52DF6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7" y="4930945"/>
            <a:ext cx="1599101" cy="79819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2A53EC3-B5E5-4764-8F49-C89C2F657EF8}"/>
              </a:ext>
            </a:extLst>
          </p:cNvPr>
          <p:cNvSpPr/>
          <p:nvPr/>
        </p:nvSpPr>
        <p:spPr>
          <a:xfrm>
            <a:off x="1065957" y="5803899"/>
            <a:ext cx="2433640" cy="614082"/>
          </a:xfrm>
          <a:prstGeom prst="rect">
            <a:avLst/>
          </a:prstGeom>
          <a:solidFill>
            <a:srgbClr val="E74B37"/>
          </a:solidFill>
          <a:ln>
            <a:solidFill>
              <a:srgbClr val="E74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Direction Déléguée Hauts-de-Seine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</a:rPr>
              <a:t>5 rue Carnot 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</a:rPr>
              <a:t>92 300 Levallois Perret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67D0A7C-0941-415D-B6C3-66FF41F18494}"/>
              </a:ext>
            </a:extLst>
          </p:cNvPr>
          <p:cNvSpPr txBox="1"/>
          <p:nvPr/>
        </p:nvSpPr>
        <p:spPr>
          <a:xfrm>
            <a:off x="1065957" y="2197894"/>
            <a:ext cx="2909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baseline="30000" dirty="0">
                <a:solidFill>
                  <a:srgbClr val="E74B37"/>
                </a:solidFill>
              </a:rPr>
              <a:t>SEQENS</a:t>
            </a:r>
          </a:p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RACHEL DE LA  RUE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Gardienne hautement qualifiée 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	06 25 72 89 43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697A0D6A-3B21-47C6-B99A-3DD284FBE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5" y="2005783"/>
            <a:ext cx="354006" cy="424807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B002CB88-4EE6-4600-A7E9-D59120C2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44" y="3107690"/>
            <a:ext cx="195854" cy="195854"/>
          </a:xfrm>
          <a:prstGeom prst="rect">
            <a:avLst/>
          </a:prstGeom>
        </p:spPr>
      </p:pic>
      <p:sp>
        <p:nvSpPr>
          <p:cNvPr id="18" name="Espace réservé du contenu 1">
            <a:extLst>
              <a:ext uri="{FF2B5EF4-FFF2-40B4-BE49-F238E27FC236}">
                <a16:creationId xmlns:a16="http://schemas.microsoft.com/office/drawing/2014/main" id="{7A06BB72-43DD-446B-B5EA-AF665B2AB093}"/>
              </a:ext>
            </a:extLst>
          </p:cNvPr>
          <p:cNvSpPr txBox="1">
            <a:spLocks/>
          </p:cNvSpPr>
          <p:nvPr/>
        </p:nvSpPr>
        <p:spPr>
          <a:xfrm>
            <a:off x="4964076" y="3429000"/>
            <a:ext cx="3954468" cy="2226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D8D8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F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F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Une adresse courriel est créée spécialement pour envoyer vos remarques concernant les travaux de réhabilitation :</a:t>
            </a:r>
          </a:p>
          <a:p>
            <a:pPr marL="0" indent="0" algn="ctr">
              <a:buNone/>
            </a:pPr>
            <a:r>
              <a:rPr lang="fr-FR" sz="1600" b="1" dirty="0">
                <a:solidFill>
                  <a:srgbClr val="003F7A"/>
                </a:solidFill>
                <a:hlinkClick r:id="rId5"/>
              </a:rPr>
              <a:t>bagneuxPH.rehabilitation@seqens.fr</a:t>
            </a:r>
            <a:endParaRPr lang="fr-FR" sz="1600" b="1" dirty="0">
              <a:solidFill>
                <a:srgbClr val="E74B37"/>
              </a:solidFill>
            </a:endParaRPr>
          </a:p>
          <a:p>
            <a:pPr marL="0" indent="0">
              <a:buNone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Un cahier de </a:t>
            </a:r>
            <a:r>
              <a:rPr lang="fr-FR" sz="1600" b="1" dirty="0">
                <a:solidFill>
                  <a:srgbClr val="E74B37"/>
                </a:solidFill>
              </a:rPr>
              <a:t>doléances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est également disponible aux loges de vos gardiens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B7CDEF4-8EF9-430A-BA41-09C30F9C2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76" y="2403619"/>
            <a:ext cx="966253" cy="96625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ACD1BFE-6830-488B-8C9E-C594A17533AF}"/>
              </a:ext>
            </a:extLst>
          </p:cNvPr>
          <p:cNvSpPr txBox="1"/>
          <p:nvPr/>
        </p:nvSpPr>
        <p:spPr>
          <a:xfrm>
            <a:off x="1065956" y="3647071"/>
            <a:ext cx="2117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FAYAT JOCELYNE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Gardienne superviseur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	06 07 15 26 90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E0899AC-CE28-4BE1-8AFA-AA0EA7AE0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44" y="4240869"/>
            <a:ext cx="195854" cy="1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6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BB75641-459A-43EC-8537-8A2D7118E455}"/>
              </a:ext>
            </a:extLst>
          </p:cNvPr>
          <p:cNvSpPr txBox="1">
            <a:spLocks/>
          </p:cNvSpPr>
          <p:nvPr/>
        </p:nvSpPr>
        <p:spPr>
          <a:xfrm>
            <a:off x="1960100" y="363394"/>
            <a:ext cx="6738944" cy="5847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INTERVENANTS PHASE CHANTIER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AEF4A7-AA37-4C45-9950-B0C207F77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" y="2563453"/>
            <a:ext cx="487313" cy="58477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F3F692B-EE31-4D95-9860-DFB1F978381C}"/>
              </a:ext>
            </a:extLst>
          </p:cNvPr>
          <p:cNvSpPr txBox="1"/>
          <p:nvPr/>
        </p:nvSpPr>
        <p:spPr>
          <a:xfrm>
            <a:off x="1130914" y="2563454"/>
            <a:ext cx="356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E74B37"/>
                </a:solidFill>
              </a:rPr>
              <a:t>Maîtrise </a:t>
            </a:r>
            <a:r>
              <a:rPr lang="en-US" sz="1600" b="1" dirty="0" err="1">
                <a:solidFill>
                  <a:srgbClr val="E74B37"/>
                </a:solidFill>
              </a:rPr>
              <a:t>d’ouvrage</a:t>
            </a:r>
            <a:r>
              <a:rPr lang="en-US" sz="1600" b="1" dirty="0">
                <a:solidFill>
                  <a:srgbClr val="E74B37"/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SEQENS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Chef de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Projet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Romain FUSEAU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43524EB-9FB0-479A-BC61-C343477B9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" y="3745788"/>
            <a:ext cx="487313" cy="5847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02E0130-E787-4886-ADEC-6961361273C6}"/>
              </a:ext>
            </a:extLst>
          </p:cNvPr>
          <p:cNvSpPr txBox="1"/>
          <p:nvPr/>
        </p:nvSpPr>
        <p:spPr>
          <a:xfrm>
            <a:off x="1130914" y="3756921"/>
            <a:ext cx="3425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E74B37"/>
                </a:solidFill>
              </a:rPr>
              <a:t>Maîtrise d’oeuvre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Architecte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DESCAMPS ARCATURE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21 Rue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Fondary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75015 PARIS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Bureau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d’étude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ECOTEC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4 Route de Versailles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78150 ROCQUENCOURT</a:t>
            </a:r>
          </a:p>
        </p:txBody>
      </p:sp>
      <p:pic>
        <p:nvPicPr>
          <p:cNvPr id="18" name="Image 17" descr="Une image contenant LEGO, jouet, jaune&#10;&#10;Description générée automatiquement">
            <a:extLst>
              <a:ext uri="{FF2B5EF4-FFF2-40B4-BE49-F238E27FC236}">
                <a16:creationId xmlns:a16="http://schemas.microsoft.com/office/drawing/2014/main" id="{89FD2A28-404E-41E2-90D3-B1AD223DE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36" y="1990131"/>
            <a:ext cx="2882615" cy="14388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608AC9F-032C-4B9C-B6EA-C3E71A1F46EA}"/>
              </a:ext>
            </a:extLst>
          </p:cNvPr>
          <p:cNvSpPr txBox="1"/>
          <p:nvPr/>
        </p:nvSpPr>
        <p:spPr>
          <a:xfrm>
            <a:off x="5047836" y="3472212"/>
            <a:ext cx="36512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E74B37"/>
                </a:solidFill>
              </a:rPr>
              <a:t>ENTREPRISES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Lot Façade 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SEEF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Lot Menuiserie/Serrurerie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FMC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Lot CVC/ECS 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SPECV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Lot Plomberie/Peinture 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PITEL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Lot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Maçonnerie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/VRD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ECS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Lanni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Lot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Videosurveillance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ALEXANDRE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0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1">
            <a:extLst>
              <a:ext uri="{FF2B5EF4-FFF2-40B4-BE49-F238E27FC236}">
                <a16:creationId xmlns:a16="http://schemas.microsoft.com/office/drawing/2014/main" id="{4E6F94CE-C3B3-4154-8438-6F5261E7D0AE}"/>
              </a:ext>
            </a:extLst>
          </p:cNvPr>
          <p:cNvSpPr txBox="1">
            <a:spLocks/>
          </p:cNvSpPr>
          <p:nvPr/>
        </p:nvSpPr>
        <p:spPr>
          <a:xfrm>
            <a:off x="5122986" y="273907"/>
            <a:ext cx="3661222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>
                <a:solidFill>
                  <a:srgbClr val="E74B37"/>
                </a:solidFill>
              </a:rPr>
              <a:t>LES TRAVAUX</a:t>
            </a:r>
            <a:endParaRPr lang="fr-FR" sz="4000" dirty="0">
              <a:solidFill>
                <a:srgbClr val="E74B37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1DB1D1-367C-407B-AB6C-95E2CDF6F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7" y="1281748"/>
            <a:ext cx="354006" cy="4248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E8DA50B-5CB9-4598-B028-223441D70559}"/>
              </a:ext>
            </a:extLst>
          </p:cNvPr>
          <p:cNvSpPr txBox="1"/>
          <p:nvPr/>
        </p:nvSpPr>
        <p:spPr>
          <a:xfrm>
            <a:off x="827548" y="1494152"/>
            <a:ext cx="5464764" cy="310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20"/>
              </a:lnSpc>
            </a:pPr>
            <a:r>
              <a:rPr lang="fr-FR" sz="3600" b="1" baseline="30000" dirty="0">
                <a:solidFill>
                  <a:srgbClr val="E74B37"/>
                </a:solidFill>
              </a:rPr>
              <a:t>OBJECTIFS DES TRAVAUX</a:t>
            </a:r>
          </a:p>
          <a:p>
            <a:pPr>
              <a:lnSpc>
                <a:spcPts val="1600"/>
              </a:lnSpc>
            </a:pPr>
            <a:r>
              <a:rPr lang="fr-FR" sz="1600" b="1" dirty="0">
                <a:solidFill>
                  <a:srgbClr val="E74B37"/>
                </a:solidFill>
              </a:rPr>
              <a:t>Environnementaux</a:t>
            </a:r>
          </a:p>
          <a:p>
            <a:pPr marL="114300" indent="-285750">
              <a:lnSpc>
                <a:spcPts val="1600"/>
              </a:lnSpc>
              <a:buClr>
                <a:srgbClr val="E74B37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Obtenir la performance énergétique des bâtiments</a:t>
            </a:r>
          </a:p>
          <a:p>
            <a:pPr marL="285750" indent="-285750">
              <a:lnSpc>
                <a:spcPts val="1600"/>
              </a:lnSpc>
              <a:buClr>
                <a:srgbClr val="E74B37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Consommation énergétique &lt;90 KWh/m²/an</a:t>
            </a:r>
          </a:p>
          <a:p>
            <a:pPr marL="285750" indent="-285750">
              <a:lnSpc>
                <a:spcPts val="1600"/>
              </a:lnSpc>
              <a:buClr>
                <a:srgbClr val="E74B37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Certification HPE RENOVATION</a:t>
            </a:r>
          </a:p>
          <a:p>
            <a:pPr marL="114300" indent="-285750">
              <a:lnSpc>
                <a:spcPts val="1600"/>
              </a:lnSpc>
              <a:buClr>
                <a:srgbClr val="E74B37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Améliorer l’image et l’insertion des façades dans leur environnement</a:t>
            </a:r>
          </a:p>
          <a:p>
            <a:pPr marL="114300" indent="-285750">
              <a:lnSpc>
                <a:spcPts val="1600"/>
              </a:lnSpc>
              <a:buClr>
                <a:srgbClr val="E74B37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Réduire les besoins énergétiques des logements et les émissions de gaz à effet de serre (GES)</a:t>
            </a:r>
          </a:p>
          <a:p>
            <a:pPr indent="-171450">
              <a:lnSpc>
                <a:spcPts val="1600"/>
              </a:lnSpc>
              <a:buFontTx/>
              <a:buChar char="-"/>
            </a:pP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00"/>
              </a:lnSpc>
            </a:pPr>
            <a:r>
              <a:rPr lang="fr-FR" sz="1600" b="1" dirty="0">
                <a:solidFill>
                  <a:srgbClr val="E74B37"/>
                </a:solidFill>
              </a:rPr>
              <a:t>Economiques</a:t>
            </a:r>
          </a:p>
          <a:p>
            <a:pPr marL="114300" indent="-285750">
              <a:lnSpc>
                <a:spcPts val="1600"/>
              </a:lnSpc>
              <a:buClr>
                <a:srgbClr val="E74B37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Réaliser des économies de charges</a:t>
            </a:r>
          </a:p>
          <a:p>
            <a:pPr marL="114300" indent="-285750">
              <a:lnSpc>
                <a:spcPts val="1600"/>
              </a:lnSpc>
              <a:buClr>
                <a:srgbClr val="E74B37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Permettre une maîtrise des coûts d’entretien des bâtiments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CEB6F4-7041-476A-B95F-6DEB7019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48" y="4664551"/>
            <a:ext cx="3341496" cy="2074604"/>
          </a:xfrm>
          <a:prstGeom prst="rect">
            <a:avLst/>
          </a:prstGeom>
        </p:spPr>
      </p:pic>
      <p:pic>
        <p:nvPicPr>
          <p:cNvPr id="8" name="Image 7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CDF35D10-9F27-496E-8F66-ED0656636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46" y="2529762"/>
            <a:ext cx="3603048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5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36106D3-1C55-4FDA-85D2-478A01C36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45" y="1949733"/>
            <a:ext cx="3342755" cy="3342755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4E6F94CE-C3B3-4154-8438-6F5261E7D0AE}"/>
              </a:ext>
            </a:extLst>
          </p:cNvPr>
          <p:cNvSpPr txBox="1">
            <a:spLocks/>
          </p:cNvSpPr>
          <p:nvPr/>
        </p:nvSpPr>
        <p:spPr>
          <a:xfrm>
            <a:off x="5122986" y="273907"/>
            <a:ext cx="3661222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LES TRAVAUX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B819429-735C-4EF8-B0F3-FDDB18248040}"/>
              </a:ext>
            </a:extLst>
          </p:cNvPr>
          <p:cNvSpPr txBox="1"/>
          <p:nvPr/>
        </p:nvSpPr>
        <p:spPr>
          <a:xfrm>
            <a:off x="965343" y="1949733"/>
            <a:ext cx="51167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baseline="30000" dirty="0">
                <a:solidFill>
                  <a:srgbClr val="E74B37"/>
                </a:solidFill>
              </a:rPr>
              <a:t>L’ENVELOPPE DES BÂTIMENTS</a:t>
            </a:r>
          </a:p>
          <a:p>
            <a:pPr marL="285750" indent="-28575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F7A"/>
                </a:solidFill>
                <a:latin typeface="Relay-Bold" panose="02000803040000020004" pitchFamily="2" charset="0"/>
              </a:rPr>
              <a:t>Isolation par l’extérieur des façades et pignons</a:t>
            </a:r>
          </a:p>
          <a:p>
            <a:pPr marL="285750" indent="-28575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F7A"/>
                </a:solidFill>
                <a:latin typeface="Relay-Bold" panose="02000803040000020004" pitchFamily="2" charset="0"/>
              </a:rPr>
              <a:t>Remplacement des garde-corps</a:t>
            </a:r>
          </a:p>
          <a:p>
            <a:pPr marL="285750" indent="-28575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F7A"/>
                </a:solidFill>
                <a:latin typeface="Relay-Bold" panose="02000803040000020004" pitchFamily="2" charset="0"/>
              </a:rPr>
              <a:t>Flocage des planchers bas</a:t>
            </a:r>
          </a:p>
          <a:p>
            <a:pPr marL="285750" indent="-28575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F7A"/>
                </a:solidFill>
                <a:latin typeface="Relay-Bold" panose="02000803040000020004" pitchFamily="2" charset="0"/>
              </a:rPr>
              <a:t>Fermeture des ouvertures des celliers et des cages d’ascenseurs en façade</a:t>
            </a:r>
          </a:p>
          <a:p>
            <a:pPr marL="285750" indent="-28575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F7A"/>
                </a:solidFill>
                <a:latin typeface="Relay-Bold" panose="02000803040000020004" pitchFamily="2" charset="0"/>
              </a:rPr>
              <a:t>Remplacement des volets coulissants bois par des modèles aluminium sur les Bat 1 à 8</a:t>
            </a:r>
          </a:p>
          <a:p>
            <a:pPr marL="285750" indent="-28575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F7A"/>
                </a:solidFill>
                <a:latin typeface="Relay-Bold" panose="02000803040000020004" pitchFamily="2" charset="0"/>
              </a:rPr>
              <a:t>Remplacement des volets coulissants des loggias par des volets roulants pour les chambres</a:t>
            </a:r>
          </a:p>
          <a:p>
            <a:pPr marL="285750" indent="-28575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F7A"/>
                </a:solidFill>
                <a:latin typeface="Relay-Bold" panose="02000803040000020004" pitchFamily="2" charset="0"/>
              </a:rPr>
              <a:t>Dépose et repose des volets coulissants aluminium sur le bat 9</a:t>
            </a:r>
          </a:p>
          <a:p>
            <a:pPr marL="285750" indent="-28575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3F7A"/>
                </a:solidFill>
                <a:latin typeface="Relay-Bold" panose="02000803040000020004" pitchFamily="2" charset="0"/>
              </a:rPr>
              <a:t>Révision des menuiseries extérieures et des volets roulants (pas de remplacement)</a:t>
            </a:r>
          </a:p>
          <a:p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1DB1D1-367C-407B-AB6C-95E2CDF6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1" y="1757622"/>
            <a:ext cx="354006" cy="4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2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1">
            <a:extLst>
              <a:ext uri="{FF2B5EF4-FFF2-40B4-BE49-F238E27FC236}">
                <a16:creationId xmlns:a16="http://schemas.microsoft.com/office/drawing/2014/main" id="{4E6F94CE-C3B3-4154-8438-6F5261E7D0AE}"/>
              </a:ext>
            </a:extLst>
          </p:cNvPr>
          <p:cNvSpPr txBox="1">
            <a:spLocks/>
          </p:cNvSpPr>
          <p:nvPr/>
        </p:nvSpPr>
        <p:spPr>
          <a:xfrm>
            <a:off x="5122986" y="273907"/>
            <a:ext cx="3661222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LES TRAVAUX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B819429-735C-4EF8-B0F3-FDDB18248040}"/>
              </a:ext>
            </a:extLst>
          </p:cNvPr>
          <p:cNvSpPr txBox="1"/>
          <p:nvPr/>
        </p:nvSpPr>
        <p:spPr>
          <a:xfrm>
            <a:off x="965343" y="1949733"/>
            <a:ext cx="4575609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baseline="30000" dirty="0">
                <a:solidFill>
                  <a:srgbClr val="E74B37"/>
                </a:solidFill>
              </a:rPr>
              <a:t>DANS LES PARTIES COMMUNES </a:t>
            </a:r>
          </a:p>
          <a:p>
            <a:endParaRPr lang="fr-FR" sz="1600" baseline="30000" dirty="0"/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Embellissement des cages d’escaliers, des paliers et halls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Calorifugeage des réseaux de chauffage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VMC basse pression sur bat 1 à 8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VMC autoréglable sur bat 9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Création ECS collective à partir des sous-stations alimentées par le réseau de chaleur urbain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Réfection du local OM du Bâtiment 9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Création d’une rampe PMR au Bat 1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Remplacement de l’éclairage pour les Bat 1 à 8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Remplacement des tableaux électriques des services généraux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Rénovation des ascenseurs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Cloisonnement des circulations des caves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Création d’un système de </a:t>
            </a:r>
            <a:r>
              <a:rPr lang="fr-FR" sz="1400" dirty="0" err="1">
                <a:solidFill>
                  <a:srgbClr val="003F7A"/>
                </a:solidFill>
                <a:latin typeface="Relay-Bold" panose="02000803040000020004" pitchFamily="2" charset="0"/>
              </a:rPr>
              <a:t>videosurveillance</a:t>
            </a:r>
            <a:endParaRPr lang="fr-FR" sz="1400" dirty="0">
              <a:solidFill>
                <a:srgbClr val="003F7A"/>
              </a:solidFill>
              <a:latin typeface="Relay-Bold" panose="02000803040000020004" pitchFamily="2" charset="0"/>
            </a:endParaRP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Remplacement des barrières des parkings par des portails coulissants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Création d’un local encombrant</a:t>
            </a:r>
          </a:p>
          <a:p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1DB1D1-367C-407B-AB6C-95E2CDF6F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1" y="1757622"/>
            <a:ext cx="354006" cy="4248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DD6009-71CA-475C-ACB3-B05032401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/>
          <a:stretch/>
        </p:blipFill>
        <p:spPr>
          <a:xfrm>
            <a:off x="5685538" y="2644326"/>
            <a:ext cx="3458462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23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1">
            <a:extLst>
              <a:ext uri="{FF2B5EF4-FFF2-40B4-BE49-F238E27FC236}">
                <a16:creationId xmlns:a16="http://schemas.microsoft.com/office/drawing/2014/main" id="{4E6F94CE-C3B3-4154-8438-6F5261E7D0AE}"/>
              </a:ext>
            </a:extLst>
          </p:cNvPr>
          <p:cNvSpPr txBox="1">
            <a:spLocks/>
          </p:cNvSpPr>
          <p:nvPr/>
        </p:nvSpPr>
        <p:spPr>
          <a:xfrm>
            <a:off x="5122986" y="273907"/>
            <a:ext cx="3661222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LES TRAVAUX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B819429-735C-4EF8-B0F3-FDDB18248040}"/>
              </a:ext>
            </a:extLst>
          </p:cNvPr>
          <p:cNvSpPr txBox="1"/>
          <p:nvPr/>
        </p:nvSpPr>
        <p:spPr>
          <a:xfrm>
            <a:off x="903350" y="3003617"/>
            <a:ext cx="4567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baseline="30000" dirty="0">
                <a:solidFill>
                  <a:srgbClr val="E74B37"/>
                </a:solidFill>
              </a:rPr>
              <a:t>DANS LES LOGEMENTS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Remplacement des portes palières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Rénovation des pièces humides :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70% des pièces humides et celliers des Bat 1 à 8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70% des cuisines et celliers du Bat 9</a:t>
            </a:r>
          </a:p>
          <a:p>
            <a:pPr marL="285750" indent="-285750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3F7A"/>
                </a:solidFill>
                <a:latin typeface="Relay-Bold" panose="02000803040000020004" pitchFamily="2" charset="0"/>
              </a:rPr>
              <a:t>Remplacement des bouches d’extraction des pièces humides et détalonnage des portes</a:t>
            </a:r>
          </a:p>
          <a:p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41DB1D1-367C-407B-AB6C-95E2CDF6F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8" y="2811506"/>
            <a:ext cx="354006" cy="4248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CC22BA-39A0-4AA6-99AB-9E8F37C28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2" y="1949733"/>
            <a:ext cx="3586915" cy="27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7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6AD9F7-D010-4544-ABE0-0307EF745D1E}"/>
              </a:ext>
            </a:extLst>
          </p:cNvPr>
          <p:cNvSpPr txBox="1">
            <a:spLocks/>
          </p:cNvSpPr>
          <p:nvPr/>
        </p:nvSpPr>
        <p:spPr>
          <a:xfrm>
            <a:off x="4982308" y="273907"/>
            <a:ext cx="3801900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PERSPECTIVES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3C8B52-5119-4F34-B354-20EBD70D6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17" y="1434562"/>
            <a:ext cx="7996565" cy="449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6AD9F7-D010-4544-ABE0-0307EF745D1E}"/>
              </a:ext>
            </a:extLst>
          </p:cNvPr>
          <p:cNvSpPr txBox="1">
            <a:spLocks/>
          </p:cNvSpPr>
          <p:nvPr/>
        </p:nvSpPr>
        <p:spPr>
          <a:xfrm>
            <a:off x="4982308" y="273907"/>
            <a:ext cx="3801900" cy="710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E74B37"/>
                </a:solidFill>
              </a:rPr>
              <a:t>PERSPECTIVES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D20EDE-A036-4718-B4C2-66455BD8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3" y="1059632"/>
            <a:ext cx="8442685" cy="47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94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1362</TotalTime>
  <Words>463</Words>
  <Application>Microsoft Office PowerPoint</Application>
  <PresentationFormat>Affichage à l'écran (4:3)</PresentationFormat>
  <Paragraphs>88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Relay-Bold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DUBOIS Clemence</dc:creator>
  <cp:lastModifiedBy>DUBOIS Clemence</cp:lastModifiedBy>
  <cp:revision>49</cp:revision>
  <dcterms:created xsi:type="dcterms:W3CDTF">2020-11-06T13:58:20Z</dcterms:created>
  <dcterms:modified xsi:type="dcterms:W3CDTF">2021-03-12T17:38:30Z</dcterms:modified>
</cp:coreProperties>
</file>