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5" r:id="rId2"/>
    <p:sldId id="256" r:id="rId3"/>
    <p:sldId id="278" r:id="rId4"/>
    <p:sldId id="271" r:id="rId5"/>
    <p:sldId id="279" r:id="rId6"/>
    <p:sldId id="273" r:id="rId7"/>
    <p:sldId id="264" r:id="rId8"/>
    <p:sldId id="274" r:id="rId9"/>
    <p:sldId id="276" r:id="rId10"/>
    <p:sldId id="281" r:id="rId11"/>
    <p:sldId id="282" r:id="rId12"/>
    <p:sldId id="280" r:id="rId13"/>
    <p:sldId id="266" r:id="rId14"/>
    <p:sldId id="277" r:id="rId15"/>
    <p:sldId id="268" r:id="rId16"/>
    <p:sldId id="283" r:id="rId17"/>
    <p:sldId id="258" r:id="rId18"/>
    <p:sldId id="269" r:id="rId19"/>
    <p:sldId id="272" r:id="rId20"/>
    <p:sldId id="267" r:id="rId21"/>
  </p:sldIdLst>
  <p:sldSz cx="18288000" cy="10287000"/>
  <p:notesSz cx="6858000" cy="9144000"/>
  <p:embeddedFontLst>
    <p:embeddedFont>
      <p:font typeface="Cocomat Pro Heavy" panose="020B0604020202020204" charset="0"/>
      <p:regular r:id="rId23"/>
    </p:embeddedFont>
    <p:embeddedFont>
      <p:font typeface="Montserrat Medium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ookman Old Style" panose="02050604050505020204" pitchFamily="18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</p:embeddedFont>
    <p:embeddedFont>
      <p:font typeface="Montserrat Classic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0684B-3DB5-48A6-BA15-5A25CFD06885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C61EF-D382-47E7-B73D-DD5BC58D3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55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C61EF-D382-47E7-B73D-DD5BC58D3FD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85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C61EF-D382-47E7-B73D-DD5BC58D3FD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79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C61EF-D382-47E7-B73D-DD5BC58D3FD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73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C61EF-D382-47E7-B73D-DD5BC58D3FD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21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sv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8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2.sv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5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4.svg"/><Relationship Id="rId4" Type="http://schemas.openxmlformats.org/officeDocument/2006/relationships/image" Target="../media/image28.png"/><Relationship Id="rId9" Type="http://schemas.openxmlformats.org/officeDocument/2006/relationships/image" Target="../media/image6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0112" y="-6875490"/>
            <a:ext cx="13398375" cy="12377222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6179" r="-211836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627094" y="534271"/>
            <a:ext cx="7726011" cy="9752729"/>
          </a:xfrm>
          <a:custGeom>
            <a:avLst/>
            <a:gdLst/>
            <a:ahLst/>
            <a:cxnLst/>
            <a:rect l="l" t="t" r="r" b="b"/>
            <a:pathLst>
              <a:path w="7726011" h="9752729">
                <a:moveTo>
                  <a:pt x="7726011" y="0"/>
                </a:moveTo>
                <a:lnTo>
                  <a:pt x="0" y="0"/>
                </a:lnTo>
                <a:lnTo>
                  <a:pt x="0" y="9752729"/>
                </a:lnTo>
                <a:lnTo>
                  <a:pt x="7726011" y="9752729"/>
                </a:lnTo>
                <a:lnTo>
                  <a:pt x="77260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839200" y="2048980"/>
            <a:ext cx="8555602" cy="411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36"/>
              </a:lnSpc>
            </a:pPr>
            <a:r>
              <a:rPr lang="en-US" sz="8800" dirty="0" smtClean="0">
                <a:solidFill>
                  <a:srgbClr val="05066D"/>
                </a:solidFill>
                <a:latin typeface="Cocomat Pro Heavy"/>
              </a:rPr>
              <a:t>CENTRE</a:t>
            </a:r>
          </a:p>
          <a:p>
            <a:pPr>
              <a:lnSpc>
                <a:spcPts val="10736"/>
              </a:lnSpc>
            </a:pPr>
            <a:r>
              <a:rPr lang="en-US" sz="8800" dirty="0" smtClean="0">
                <a:solidFill>
                  <a:srgbClr val="05066D"/>
                </a:solidFill>
                <a:latin typeface="Cocomat Pro Heavy"/>
              </a:rPr>
              <a:t>MUNICIPAL DE SANTE</a:t>
            </a:r>
            <a:endParaRPr lang="en-US" sz="8800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6006557"/>
            <a:ext cx="18288000" cy="6906869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0" y="0"/>
                </a:moveTo>
                <a:lnTo>
                  <a:pt x="18288000" y="0"/>
                </a:lnTo>
                <a:lnTo>
                  <a:pt x="18288000" y="6906869"/>
                </a:lnTo>
                <a:lnTo>
                  <a:pt x="0" y="6906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01654" y="2085943"/>
            <a:ext cx="1569439" cy="1838289"/>
          </a:xfrm>
          <a:custGeom>
            <a:avLst/>
            <a:gdLst/>
            <a:ahLst/>
            <a:cxnLst/>
            <a:rect l="l" t="t" r="r" b="b"/>
            <a:pathLst>
              <a:path w="1569439" h="1838289">
                <a:moveTo>
                  <a:pt x="0" y="0"/>
                </a:moveTo>
                <a:lnTo>
                  <a:pt x="1569439" y="0"/>
                </a:lnTo>
                <a:lnTo>
                  <a:pt x="1569439" y="1838289"/>
                </a:lnTo>
                <a:lnTo>
                  <a:pt x="0" y="1838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6" descr="Fichier:Logo Bagneux 92.svg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8109543"/>
            <a:ext cx="5701618" cy="1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001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6"/>
          <p:cNvSpPr txBox="1"/>
          <p:nvPr/>
        </p:nvSpPr>
        <p:spPr>
          <a:xfrm>
            <a:off x="8001000" y="114300"/>
            <a:ext cx="10287000" cy="1103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7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05066D"/>
                </a:solidFill>
                <a:latin typeface="Cocomat Pro Heavy"/>
              </a:rPr>
              <a:t>Maison</a:t>
            </a:r>
            <a:r>
              <a:rPr lang="en-US" sz="4800" dirty="0" smtClean="0">
                <a:solidFill>
                  <a:srgbClr val="05066D"/>
                </a:solidFill>
                <a:latin typeface="Cocomat Pro Heavy"/>
              </a:rPr>
              <a:t> de la </a:t>
            </a:r>
            <a:r>
              <a:rPr lang="en-US" sz="4800" dirty="0" err="1" smtClean="0">
                <a:solidFill>
                  <a:srgbClr val="05066D"/>
                </a:solidFill>
                <a:latin typeface="Cocomat Pro Heavy"/>
              </a:rPr>
              <a:t>Prévention</a:t>
            </a:r>
            <a:endParaRPr lang="en-US" sz="4800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458200" y="3068704"/>
            <a:ext cx="96012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fr-FR" sz="2800" dirty="0"/>
              <a:t>Cette </a:t>
            </a:r>
            <a:r>
              <a:rPr lang="fr-FR" sz="2800" dirty="0" smtClean="0"/>
              <a:t>maison de la prévention, bien qu’ouverte à tous, visera </a:t>
            </a:r>
            <a:r>
              <a:rPr lang="fr-FR" sz="2800" dirty="0"/>
              <a:t>à accompagner des personnes en situation de vulnérabilité sociale – migrants, femmes isolées, familles monoparentales –  afin de favoriser des démarches de prévention et l’appropriation des dispositifs de leurs droits sociaux ainsi qu’en matière de santé</a:t>
            </a:r>
            <a:r>
              <a:rPr lang="fr-FR" sz="2800" dirty="0" smtClean="0"/>
              <a:t>.</a:t>
            </a:r>
          </a:p>
          <a:p>
            <a:pPr fontAlgn="base"/>
            <a:endParaRPr lang="fr-FR" sz="2800" dirty="0"/>
          </a:p>
          <a:p>
            <a:pPr fontAlgn="base"/>
            <a:r>
              <a:rPr lang="fr-FR" sz="2800" dirty="0"/>
              <a:t>Avec une équipe </a:t>
            </a:r>
            <a:r>
              <a:rPr lang="fr-FR" sz="2800" dirty="0" smtClean="0"/>
              <a:t>pluridisciplinaire, les </a:t>
            </a:r>
            <a:r>
              <a:rPr lang="fr-FR" sz="2800" dirty="0"/>
              <a:t>membres de l’équipe de la Maison de la Prévention </a:t>
            </a:r>
            <a:r>
              <a:rPr lang="fr-FR" sz="2800" dirty="0" smtClean="0"/>
              <a:t>construiront </a:t>
            </a:r>
            <a:r>
              <a:rPr lang="fr-FR" sz="2800" dirty="0"/>
              <a:t>des partenariats avec </a:t>
            </a:r>
            <a:r>
              <a:rPr lang="fr-FR" sz="2800" dirty="0" smtClean="0"/>
              <a:t>de </a:t>
            </a:r>
            <a:r>
              <a:rPr lang="fr-FR" sz="2800" dirty="0"/>
              <a:t>nombreuses associations et </a:t>
            </a:r>
            <a:r>
              <a:rPr lang="fr-FR" sz="2800" dirty="0" smtClean="0"/>
              <a:t>iront </a:t>
            </a:r>
            <a:r>
              <a:rPr lang="fr-FR" sz="2800" dirty="0"/>
              <a:t>a la rencontre des personnes les plus vulnérables.</a:t>
            </a:r>
          </a:p>
        </p:txBody>
      </p:sp>
      <p:sp>
        <p:nvSpPr>
          <p:cNvPr id="7" name="Freeform 2"/>
          <p:cNvSpPr/>
          <p:nvPr/>
        </p:nvSpPr>
        <p:spPr>
          <a:xfrm>
            <a:off x="457200" y="387286"/>
            <a:ext cx="5656618" cy="9286985"/>
          </a:xfrm>
          <a:custGeom>
            <a:avLst/>
            <a:gdLst/>
            <a:ahLst/>
            <a:cxnLst/>
            <a:rect l="l" t="t" r="r" b="b"/>
            <a:pathLst>
              <a:path w="5656618" h="9286985">
                <a:moveTo>
                  <a:pt x="0" y="0"/>
                </a:moveTo>
                <a:lnTo>
                  <a:pt x="5656618" y="0"/>
                </a:lnTo>
                <a:lnTo>
                  <a:pt x="5656618" y="9286985"/>
                </a:lnTo>
                <a:lnTo>
                  <a:pt x="0" y="9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378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001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6"/>
          <p:cNvSpPr txBox="1"/>
          <p:nvPr/>
        </p:nvSpPr>
        <p:spPr>
          <a:xfrm>
            <a:off x="8001000" y="114300"/>
            <a:ext cx="10287000" cy="1103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7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05066D"/>
                </a:solidFill>
                <a:latin typeface="Cocomat Pro Heavy"/>
              </a:rPr>
              <a:t>Maison</a:t>
            </a:r>
            <a:r>
              <a:rPr lang="en-US" sz="4800" dirty="0" smtClean="0">
                <a:solidFill>
                  <a:srgbClr val="05066D"/>
                </a:solidFill>
                <a:latin typeface="Cocomat Pro Heavy"/>
              </a:rPr>
              <a:t> Médicale de </a:t>
            </a:r>
            <a:r>
              <a:rPr lang="en-US" sz="4800" dirty="0" err="1" smtClean="0">
                <a:solidFill>
                  <a:srgbClr val="05066D"/>
                </a:solidFill>
                <a:latin typeface="Cocomat Pro Heavy"/>
              </a:rPr>
              <a:t>Garde</a:t>
            </a:r>
            <a:endParaRPr lang="en-US" sz="4800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458200" y="3068704"/>
            <a:ext cx="9601200" cy="305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Accueil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du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Lundi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au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Vendredi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 20H à Minuit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Accueil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le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Samedi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 14H à Minuit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Accueil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le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Dimanche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 10H à 20H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endParaRPr lang="en-US" sz="2445" dirty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Sans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RdV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sur regulation SAMU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Pour des motifs qui ne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peuvent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pas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attendre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rendez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vous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chez le médecin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traitant</a:t>
            </a:r>
            <a:endParaRPr lang="en-US" sz="244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Freeform 2"/>
          <p:cNvSpPr/>
          <p:nvPr/>
        </p:nvSpPr>
        <p:spPr>
          <a:xfrm>
            <a:off x="457200" y="387286"/>
            <a:ext cx="5656618" cy="9286985"/>
          </a:xfrm>
          <a:custGeom>
            <a:avLst/>
            <a:gdLst/>
            <a:ahLst/>
            <a:cxnLst/>
            <a:rect l="l" t="t" r="r" b="b"/>
            <a:pathLst>
              <a:path w="5656618" h="9286985">
                <a:moveTo>
                  <a:pt x="0" y="0"/>
                </a:moveTo>
                <a:lnTo>
                  <a:pt x="5656618" y="0"/>
                </a:lnTo>
                <a:lnTo>
                  <a:pt x="5656618" y="9286985"/>
                </a:lnTo>
                <a:lnTo>
                  <a:pt x="0" y="9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917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001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6"/>
          <p:cNvSpPr txBox="1"/>
          <p:nvPr/>
        </p:nvSpPr>
        <p:spPr>
          <a:xfrm>
            <a:off x="8001000" y="114300"/>
            <a:ext cx="10287000" cy="1103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70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05066D"/>
                </a:solidFill>
                <a:latin typeface="Cocomat Pro Heavy"/>
              </a:rPr>
              <a:t>Maison</a:t>
            </a:r>
            <a:r>
              <a:rPr lang="en-US" sz="4800" dirty="0" smtClean="0">
                <a:solidFill>
                  <a:srgbClr val="05066D"/>
                </a:solidFill>
                <a:latin typeface="Cocomat Pro Heavy"/>
              </a:rPr>
              <a:t> des Adolescents 92</a:t>
            </a:r>
            <a:endParaRPr lang="en-US" sz="4800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458200" y="3068704"/>
            <a:ext cx="9601200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800" dirty="0" smtClean="0"/>
              <a:t>La</a:t>
            </a:r>
            <a:r>
              <a:rPr lang="fr-FR" sz="2800" dirty="0"/>
              <a:t> </a:t>
            </a:r>
            <a:r>
              <a:rPr lang="fr-FR" sz="2800" b="1" dirty="0"/>
              <a:t>Maison des Adolescents des </a:t>
            </a:r>
            <a:r>
              <a:rPr lang="fr-FR" sz="2800" b="1" dirty="0" smtClean="0"/>
              <a:t>Hauts-de-Seine</a:t>
            </a:r>
            <a:r>
              <a:rPr lang="fr-FR" sz="2800" dirty="0"/>
              <a:t> </a:t>
            </a:r>
            <a:r>
              <a:rPr lang="fr-FR" sz="2800" dirty="0" smtClean="0"/>
              <a:t>sera un</a:t>
            </a:r>
            <a:r>
              <a:rPr lang="fr-FR" sz="2800" dirty="0"/>
              <a:t> </a:t>
            </a:r>
            <a:r>
              <a:rPr lang="fr-FR" sz="2800" b="1" dirty="0" smtClean="0"/>
              <a:t>lieu </a:t>
            </a:r>
            <a:r>
              <a:rPr lang="fr-FR" sz="2800" b="1" dirty="0"/>
              <a:t>d’accueil, d’écoute, d’information et d’accompagnement </a:t>
            </a:r>
            <a:r>
              <a:rPr lang="fr-FR" sz="2800" dirty="0"/>
              <a:t>pour les adolescents et leur entourage. </a:t>
            </a:r>
            <a:r>
              <a:rPr lang="fr-FR" sz="2800" dirty="0" smtClean="0"/>
              <a:t>Cet accueil s’adressera </a:t>
            </a:r>
            <a:r>
              <a:rPr lang="fr-FR" sz="2800" dirty="0"/>
              <a:t>aux jeunes âgés de </a:t>
            </a:r>
            <a:r>
              <a:rPr lang="fr-FR" sz="2800" b="1" dirty="0"/>
              <a:t>11 à 21 ans, </a:t>
            </a:r>
            <a:r>
              <a:rPr lang="fr-FR" sz="2800" dirty="0"/>
              <a:t>leurs parents et les professionnels.</a:t>
            </a:r>
          </a:p>
          <a:p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L’équipe </a:t>
            </a:r>
            <a:r>
              <a:rPr lang="fr-FR" sz="2800" dirty="0" smtClean="0"/>
              <a:t>: infirmière </a:t>
            </a:r>
            <a:r>
              <a:rPr lang="fr-FR" sz="2800" dirty="0"/>
              <a:t>et </a:t>
            </a:r>
            <a:r>
              <a:rPr lang="fr-FR" sz="2800" dirty="0" smtClean="0"/>
              <a:t>psychologue.</a:t>
            </a:r>
          </a:p>
          <a:p>
            <a:r>
              <a:rPr lang="fr-FR" sz="2800" dirty="0"/>
              <a:t/>
            </a:r>
            <a:br>
              <a:rPr lang="fr-FR" sz="2800" dirty="0"/>
            </a:br>
            <a:r>
              <a:rPr lang="fr-FR" sz="2800" b="1" dirty="0"/>
              <a:t>Les accueils </a:t>
            </a:r>
            <a:r>
              <a:rPr lang="fr-FR" sz="2800" b="1" dirty="0" smtClean="0"/>
              <a:t>seront </a:t>
            </a:r>
            <a:r>
              <a:rPr lang="fr-FR" sz="2800" b="1" dirty="0"/>
              <a:t>libres, sans rendez-vous et confidentiels</a:t>
            </a:r>
            <a:r>
              <a:rPr lang="fr-FR" sz="2800" b="1" dirty="0" smtClean="0"/>
              <a:t>.</a:t>
            </a:r>
          </a:p>
          <a:p>
            <a:endParaRPr lang="fr-FR" sz="2800" b="1" dirty="0"/>
          </a:p>
          <a:p>
            <a:r>
              <a:rPr lang="fr-FR" sz="2800" dirty="0"/>
              <a:t>Les entretiens et ateliers </a:t>
            </a:r>
            <a:r>
              <a:rPr lang="fr-FR" sz="2800" dirty="0" smtClean="0"/>
              <a:t>seront</a:t>
            </a:r>
            <a:r>
              <a:rPr lang="fr-FR" sz="2800" b="1" dirty="0"/>
              <a:t> gratuits</a:t>
            </a:r>
            <a:r>
              <a:rPr lang="fr-FR" sz="2800" dirty="0"/>
              <a:t>, sans formalités administratives, et dans le respect de l’anonymat si vous le souhaitez. Quelle que soit la (les) raison(s</a:t>
            </a:r>
            <a:r>
              <a:rPr lang="fr-FR" sz="2800" dirty="0" smtClean="0"/>
              <a:t>), </a:t>
            </a:r>
            <a:r>
              <a:rPr lang="fr-FR" sz="2800" dirty="0"/>
              <a:t>la MDA </a:t>
            </a:r>
            <a:r>
              <a:rPr lang="fr-FR" sz="2800" dirty="0" smtClean="0"/>
              <a:t>92 vous accompagnera </a:t>
            </a:r>
            <a:r>
              <a:rPr lang="fr-FR" sz="2800" dirty="0"/>
              <a:t>pour vous aider dans les difficultés que vous rencontrez en tant qu’adolescent.</a:t>
            </a:r>
          </a:p>
        </p:txBody>
      </p:sp>
      <p:sp>
        <p:nvSpPr>
          <p:cNvPr id="7" name="Freeform 2"/>
          <p:cNvSpPr/>
          <p:nvPr/>
        </p:nvSpPr>
        <p:spPr>
          <a:xfrm>
            <a:off x="457200" y="387286"/>
            <a:ext cx="5656618" cy="9286985"/>
          </a:xfrm>
          <a:custGeom>
            <a:avLst/>
            <a:gdLst/>
            <a:ahLst/>
            <a:cxnLst/>
            <a:rect l="l" t="t" r="r" b="b"/>
            <a:pathLst>
              <a:path w="5656618" h="9286985">
                <a:moveTo>
                  <a:pt x="0" y="0"/>
                </a:moveTo>
                <a:lnTo>
                  <a:pt x="5656618" y="0"/>
                </a:lnTo>
                <a:lnTo>
                  <a:pt x="5656618" y="9286985"/>
                </a:lnTo>
                <a:lnTo>
                  <a:pt x="0" y="9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0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8685"/>
            <a:ext cx="9738141" cy="2012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24"/>
              </a:lnSpc>
              <a:spcBef>
                <a:spcPct val="0"/>
              </a:spcBef>
            </a:pPr>
            <a:r>
              <a:rPr lang="en-US" sz="5803" dirty="0" smtClean="0">
                <a:solidFill>
                  <a:srgbClr val="05066D"/>
                </a:solidFill>
                <a:latin typeface="Cocomat Pro Heavy"/>
              </a:rPr>
              <a:t>COÛT DE</a:t>
            </a:r>
          </a:p>
          <a:p>
            <a:pPr marL="0" lvl="0" indent="0" algn="ctr">
              <a:lnSpc>
                <a:spcPts val="8124"/>
              </a:lnSpc>
              <a:spcBef>
                <a:spcPct val="0"/>
              </a:spcBef>
            </a:pPr>
            <a:r>
              <a:rPr lang="en-US" sz="5803" dirty="0" smtClean="0">
                <a:solidFill>
                  <a:srgbClr val="05066D"/>
                </a:solidFill>
                <a:latin typeface="Cocomat Pro Heavy"/>
              </a:rPr>
              <a:t>L’OPERATION</a:t>
            </a:r>
            <a:endParaRPr lang="en-US" sz="5803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048228" y="762018"/>
            <a:ext cx="7211072" cy="5036741"/>
          </a:xfrm>
          <a:custGeom>
            <a:avLst/>
            <a:gdLst/>
            <a:ahLst/>
            <a:cxnLst/>
            <a:rect l="l" t="t" r="r" b="b"/>
            <a:pathLst>
              <a:path w="7211072" h="5036741">
                <a:moveTo>
                  <a:pt x="0" y="0"/>
                </a:moveTo>
                <a:lnTo>
                  <a:pt x="7211072" y="0"/>
                </a:lnTo>
                <a:lnTo>
                  <a:pt x="7211072" y="5036741"/>
                </a:lnTo>
                <a:lnTo>
                  <a:pt x="0" y="5036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46595" y="3707434"/>
            <a:ext cx="8102351" cy="2429709"/>
            <a:chOff x="0" y="0"/>
            <a:chExt cx="1118886" cy="3355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8886" cy="335528"/>
            </a:xfrm>
            <a:custGeom>
              <a:avLst/>
              <a:gdLst/>
              <a:ahLst/>
              <a:cxnLst/>
              <a:rect l="l" t="t" r="r" b="b"/>
              <a:pathLst>
                <a:path w="1118886" h="335528">
                  <a:moveTo>
                    <a:pt x="16244" y="0"/>
                  </a:moveTo>
                  <a:lnTo>
                    <a:pt x="1102643" y="0"/>
                  </a:lnTo>
                  <a:cubicBezTo>
                    <a:pt x="1111614" y="0"/>
                    <a:pt x="1118886" y="7273"/>
                    <a:pt x="1118886" y="16244"/>
                  </a:cubicBezTo>
                  <a:lnTo>
                    <a:pt x="1118886" y="319285"/>
                  </a:lnTo>
                  <a:cubicBezTo>
                    <a:pt x="1118886" y="323593"/>
                    <a:pt x="1117175" y="327724"/>
                    <a:pt x="1114129" y="330771"/>
                  </a:cubicBezTo>
                  <a:cubicBezTo>
                    <a:pt x="1111082" y="333817"/>
                    <a:pt x="1106951" y="335528"/>
                    <a:pt x="1102643" y="335528"/>
                  </a:cubicBezTo>
                  <a:lnTo>
                    <a:pt x="16244" y="335528"/>
                  </a:lnTo>
                  <a:cubicBezTo>
                    <a:pt x="11936" y="335528"/>
                    <a:pt x="7804" y="333817"/>
                    <a:pt x="4758" y="330771"/>
                  </a:cubicBezTo>
                  <a:cubicBezTo>
                    <a:pt x="1711" y="327724"/>
                    <a:pt x="0" y="323593"/>
                    <a:pt x="0" y="319285"/>
                  </a:cubicBezTo>
                  <a:lnTo>
                    <a:pt x="0" y="16244"/>
                  </a:lnTo>
                  <a:cubicBezTo>
                    <a:pt x="0" y="11936"/>
                    <a:pt x="1711" y="7804"/>
                    <a:pt x="4758" y="4758"/>
                  </a:cubicBezTo>
                  <a:cubicBezTo>
                    <a:pt x="7804" y="1711"/>
                    <a:pt x="11936" y="0"/>
                    <a:pt x="16244" y="0"/>
                  </a:cubicBezTo>
                  <a:close/>
                </a:path>
              </a:pathLst>
            </a:custGeom>
            <a:solidFill>
              <a:srgbClr val="E4EEFF">
                <a:alpha val="5686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18886" cy="39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8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49477" y="4300938"/>
            <a:ext cx="7547341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  <a:spcBef>
                <a:spcPct val="0"/>
              </a:spcBef>
            </a:pPr>
            <a:endParaRPr lang="en-US" sz="2229" dirty="0" smtClean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3121"/>
              </a:lnSpc>
              <a:spcBef>
                <a:spcPct val="0"/>
              </a:spcBef>
            </a:pPr>
            <a:r>
              <a:rPr lang="en-US" sz="2229" dirty="0" smtClean="0">
                <a:solidFill>
                  <a:srgbClr val="000000"/>
                </a:solidFill>
                <a:latin typeface="Montserrat"/>
              </a:rPr>
              <a:t>6,1 M </a:t>
            </a:r>
            <a:r>
              <a:rPr lang="en-US" sz="2229" dirty="0" err="1" smtClean="0">
                <a:solidFill>
                  <a:srgbClr val="000000"/>
                </a:solidFill>
                <a:latin typeface="Montserrat"/>
              </a:rPr>
              <a:t>d’euros</a:t>
            </a:r>
            <a:endParaRPr lang="en-US" sz="222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30536" y="3841840"/>
            <a:ext cx="4134469" cy="46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  <a:spcBef>
                <a:spcPct val="0"/>
              </a:spcBef>
            </a:pPr>
            <a:r>
              <a:rPr lang="en-US" sz="2946" dirty="0" smtClean="0">
                <a:solidFill>
                  <a:srgbClr val="1F2B5B"/>
                </a:solidFill>
                <a:latin typeface="Montserrat Classic Bold"/>
              </a:rPr>
              <a:t>INVESTISSEMENT</a:t>
            </a:r>
            <a:endParaRPr lang="en-US" sz="2946" dirty="0">
              <a:solidFill>
                <a:srgbClr val="1F2B5B"/>
              </a:solidFill>
              <a:latin typeface="Montserrat Classic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846595" y="6440562"/>
            <a:ext cx="8102351" cy="2429709"/>
            <a:chOff x="0" y="0"/>
            <a:chExt cx="1118886" cy="3355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8886" cy="335528"/>
            </a:xfrm>
            <a:custGeom>
              <a:avLst/>
              <a:gdLst/>
              <a:ahLst/>
              <a:cxnLst/>
              <a:rect l="l" t="t" r="r" b="b"/>
              <a:pathLst>
                <a:path w="1118886" h="335528">
                  <a:moveTo>
                    <a:pt x="16244" y="0"/>
                  </a:moveTo>
                  <a:lnTo>
                    <a:pt x="1102643" y="0"/>
                  </a:lnTo>
                  <a:cubicBezTo>
                    <a:pt x="1111614" y="0"/>
                    <a:pt x="1118886" y="7273"/>
                    <a:pt x="1118886" y="16244"/>
                  </a:cubicBezTo>
                  <a:lnTo>
                    <a:pt x="1118886" y="319285"/>
                  </a:lnTo>
                  <a:cubicBezTo>
                    <a:pt x="1118886" y="323593"/>
                    <a:pt x="1117175" y="327724"/>
                    <a:pt x="1114129" y="330771"/>
                  </a:cubicBezTo>
                  <a:cubicBezTo>
                    <a:pt x="1111082" y="333817"/>
                    <a:pt x="1106951" y="335528"/>
                    <a:pt x="1102643" y="335528"/>
                  </a:cubicBezTo>
                  <a:lnTo>
                    <a:pt x="16244" y="335528"/>
                  </a:lnTo>
                  <a:cubicBezTo>
                    <a:pt x="11936" y="335528"/>
                    <a:pt x="7804" y="333817"/>
                    <a:pt x="4758" y="330771"/>
                  </a:cubicBezTo>
                  <a:cubicBezTo>
                    <a:pt x="1711" y="327724"/>
                    <a:pt x="0" y="323593"/>
                    <a:pt x="0" y="319285"/>
                  </a:cubicBezTo>
                  <a:lnTo>
                    <a:pt x="0" y="16244"/>
                  </a:lnTo>
                  <a:cubicBezTo>
                    <a:pt x="0" y="11936"/>
                    <a:pt x="1711" y="7804"/>
                    <a:pt x="4758" y="4758"/>
                  </a:cubicBezTo>
                  <a:cubicBezTo>
                    <a:pt x="7804" y="1711"/>
                    <a:pt x="11936" y="0"/>
                    <a:pt x="16244" y="0"/>
                  </a:cubicBezTo>
                  <a:close/>
                </a:path>
              </a:pathLst>
            </a:custGeom>
            <a:solidFill>
              <a:srgbClr val="E4EEFF">
                <a:alpha val="5686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18886" cy="39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8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49477" y="7034066"/>
            <a:ext cx="7547341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  <a:spcBef>
                <a:spcPct val="0"/>
              </a:spcBef>
            </a:pPr>
            <a:endParaRPr lang="en-US" sz="2229" dirty="0" smtClean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3121"/>
              </a:lnSpc>
              <a:spcBef>
                <a:spcPct val="0"/>
              </a:spcBef>
            </a:pPr>
            <a:r>
              <a:rPr lang="en-US" sz="2229" dirty="0" smtClean="0">
                <a:solidFill>
                  <a:srgbClr val="000000"/>
                </a:solidFill>
                <a:latin typeface="Montserrat"/>
              </a:rPr>
              <a:t>2,1 M </a:t>
            </a:r>
            <a:r>
              <a:rPr lang="en-US" sz="2229" dirty="0" err="1" smtClean="0">
                <a:solidFill>
                  <a:srgbClr val="000000"/>
                </a:solidFill>
                <a:latin typeface="Montserrat"/>
              </a:rPr>
              <a:t>d’euros</a:t>
            </a:r>
            <a:r>
              <a:rPr lang="en-US" sz="222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229" dirty="0" smtClean="0">
                <a:solidFill>
                  <a:srgbClr val="000000"/>
                </a:solidFill>
                <a:latin typeface="Montserrat"/>
              </a:rPr>
              <a:t>du </a:t>
            </a:r>
            <a:r>
              <a:rPr lang="en-US" sz="2229" dirty="0" err="1" smtClean="0">
                <a:solidFill>
                  <a:srgbClr val="000000"/>
                </a:solidFill>
                <a:latin typeface="Montserrat"/>
              </a:rPr>
              <a:t>Département</a:t>
            </a:r>
            <a:endParaRPr lang="en-US" sz="2229" dirty="0" smtClean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3121"/>
              </a:lnSpc>
              <a:spcBef>
                <a:spcPct val="0"/>
              </a:spcBef>
            </a:pPr>
            <a:r>
              <a:rPr lang="en-US" sz="2229" dirty="0" smtClean="0">
                <a:solidFill>
                  <a:srgbClr val="000000"/>
                </a:solidFill>
                <a:latin typeface="Montserrat"/>
              </a:rPr>
              <a:t>250 000 € de </a:t>
            </a:r>
            <a:r>
              <a:rPr lang="en-US" sz="2229" dirty="0" err="1" smtClean="0">
                <a:solidFill>
                  <a:srgbClr val="000000"/>
                </a:solidFill>
                <a:latin typeface="Montserrat"/>
              </a:rPr>
              <a:t>l’ARS</a:t>
            </a:r>
            <a:endParaRPr lang="en-US" sz="2229" dirty="0" smtClean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3121"/>
              </a:lnSpc>
              <a:spcBef>
                <a:spcPct val="0"/>
              </a:spcBef>
            </a:pPr>
            <a:endParaRPr lang="en-US" sz="222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30536" y="6574968"/>
            <a:ext cx="4134469" cy="46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  <a:spcBef>
                <a:spcPct val="0"/>
              </a:spcBef>
            </a:pPr>
            <a:r>
              <a:rPr lang="en-US" sz="2946" dirty="0" smtClean="0">
                <a:solidFill>
                  <a:srgbClr val="1F2B5B"/>
                </a:solidFill>
                <a:latin typeface="Montserrat Classic Bold"/>
              </a:rPr>
              <a:t>SUBVENTIONS</a:t>
            </a:r>
            <a:endParaRPr lang="en-US" sz="2946" dirty="0">
              <a:solidFill>
                <a:srgbClr val="1F2B5B"/>
              </a:solidFill>
              <a:latin typeface="Montserrat Classic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735272" y="-889902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1"/>
                </a:lnTo>
                <a:lnTo>
                  <a:pt x="0" y="3974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18685"/>
            <a:ext cx="9738141" cy="97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24"/>
              </a:lnSpc>
              <a:spcBef>
                <a:spcPct val="0"/>
              </a:spcBef>
            </a:pPr>
            <a:r>
              <a:rPr lang="en-US" sz="5803" dirty="0" smtClean="0">
                <a:solidFill>
                  <a:srgbClr val="05066D"/>
                </a:solidFill>
                <a:latin typeface="Cocomat Pro Heavy"/>
              </a:rPr>
              <a:t>DES PARTENAIRES</a:t>
            </a:r>
            <a:endParaRPr lang="en-US" sz="5803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048228" y="762018"/>
            <a:ext cx="7211072" cy="5036741"/>
          </a:xfrm>
          <a:custGeom>
            <a:avLst/>
            <a:gdLst/>
            <a:ahLst/>
            <a:cxnLst/>
            <a:rect l="l" t="t" r="r" b="b"/>
            <a:pathLst>
              <a:path w="7211072" h="5036741">
                <a:moveTo>
                  <a:pt x="0" y="0"/>
                </a:moveTo>
                <a:lnTo>
                  <a:pt x="7211072" y="0"/>
                </a:lnTo>
                <a:lnTo>
                  <a:pt x="7211072" y="5036741"/>
                </a:lnTo>
                <a:lnTo>
                  <a:pt x="0" y="5036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735272" y="-889902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1"/>
                </a:lnTo>
                <a:lnTo>
                  <a:pt x="0" y="3974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2" descr="Compte ameli - mon espace personnel - Connexion à mon comp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2" y="2243711"/>
            <a:ext cx="3881097" cy="16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gence régionale de santé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47333"/>
            <a:ext cx="2490862" cy="14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33111"/>
          <a:stretch/>
        </p:blipFill>
        <p:spPr>
          <a:xfrm>
            <a:off x="3403698" y="5121661"/>
            <a:ext cx="4988144" cy="1374511"/>
          </a:xfrm>
          <a:prstGeom prst="rect">
            <a:avLst/>
          </a:prstGeom>
        </p:spPr>
      </p:pic>
      <p:pic>
        <p:nvPicPr>
          <p:cNvPr id="2050" name="Picture 2" descr="Fichier:Logo Hauts Seine 2014.svg — Wikipé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46" y="8489437"/>
            <a:ext cx="4553476" cy="91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chier:Région Île-de-France (logo).svg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282308"/>
            <a:ext cx="4744530" cy="10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 ANCT - Cuisine mode emplo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86574"/>
            <a:ext cx="4892546" cy="28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DA 92 | ANM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20" y="6496172"/>
            <a:ext cx="2095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chier:Logo AP-Hôpitaux de Paris.gif — Wikipéd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83" y="3998175"/>
            <a:ext cx="4942935" cy="102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0093" y="7159596"/>
            <a:ext cx="22473900" cy="706906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037309" y="1289183"/>
            <a:ext cx="1026701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11"/>
              </a:lnSpc>
              <a:spcBef>
                <a:spcPct val="0"/>
              </a:spcBef>
            </a:pPr>
            <a:r>
              <a:rPr lang="en-US" sz="7508" dirty="0" smtClean="0">
                <a:solidFill>
                  <a:srgbClr val="1F4A7A"/>
                </a:solidFill>
                <a:latin typeface="Cocomat Pro Heavy"/>
              </a:rPr>
              <a:t>CHRONOLOGIE DU CHANTIER</a:t>
            </a:r>
            <a:endParaRPr lang="en-US" sz="7508" dirty="0">
              <a:solidFill>
                <a:srgbClr val="1F4A7A"/>
              </a:solidFill>
              <a:latin typeface="Cocomat Pro Heavy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-18436591" y="-3534532"/>
            <a:ext cx="22473900" cy="706906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900" y="0"/>
                </a:lnTo>
                <a:lnTo>
                  <a:pt x="22473900" y="7069064"/>
                </a:lnTo>
                <a:lnTo>
                  <a:pt x="0" y="7069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381000" y="4105152"/>
            <a:ext cx="3656309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8800" dirty="0" smtClean="0">
                <a:solidFill>
                  <a:srgbClr val="05066D"/>
                </a:solidFill>
                <a:latin typeface="Cocomat Pro Heavy"/>
              </a:rPr>
              <a:t>02/23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654" y="6350712"/>
            <a:ext cx="3428999" cy="391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dirty="0" err="1" smtClean="0">
                <a:solidFill>
                  <a:srgbClr val="000000"/>
                </a:solidFill>
                <a:latin typeface="Montserrat Medium"/>
              </a:rPr>
              <a:t>Maîtrise</a:t>
            </a: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 d’oeuvre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4724400" y="4105152"/>
            <a:ext cx="3810000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8800" dirty="0" smtClean="0">
                <a:solidFill>
                  <a:srgbClr val="05066D"/>
                </a:solidFill>
                <a:latin typeface="Cocomat Pro Heavy"/>
              </a:rPr>
              <a:t>09/23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838054" y="6350712"/>
            <a:ext cx="342899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dirty="0" err="1" smtClean="0">
                <a:solidFill>
                  <a:srgbClr val="000000"/>
                </a:solidFill>
                <a:latin typeface="Montserrat Medium"/>
              </a:rPr>
              <a:t>Dépot</a:t>
            </a: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 du</a:t>
            </a:r>
          </a:p>
          <a:p>
            <a:pPr algn="ctr">
              <a:lnSpc>
                <a:spcPts val="3265"/>
              </a:lnSpc>
            </a:pPr>
            <a:r>
              <a:rPr lang="en-US" sz="2332" dirty="0" err="1" smtClean="0">
                <a:solidFill>
                  <a:srgbClr val="000000"/>
                </a:solidFill>
                <a:latin typeface="Montserrat Medium"/>
              </a:rPr>
              <a:t>Permis</a:t>
            </a: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 de </a:t>
            </a:r>
            <a:r>
              <a:rPr lang="en-US" sz="2332" dirty="0" err="1" smtClean="0">
                <a:solidFill>
                  <a:srgbClr val="000000"/>
                </a:solidFill>
                <a:latin typeface="Montserrat Medium"/>
              </a:rPr>
              <a:t>Construire</a:t>
            </a:r>
            <a:endParaRPr lang="en-US" sz="2332" dirty="0" smtClean="0">
              <a:solidFill>
                <a:srgbClr val="000000"/>
              </a:solidFill>
              <a:latin typeface="Montserrat Medium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9221491" y="4105152"/>
            <a:ext cx="3810000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8800" dirty="0" smtClean="0">
                <a:solidFill>
                  <a:srgbClr val="05066D"/>
                </a:solidFill>
                <a:latin typeface="Cocomat Pro Heavy"/>
              </a:rPr>
              <a:t>09/24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9335145" y="6350712"/>
            <a:ext cx="342899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TRAVAUX</a:t>
            </a:r>
            <a:br>
              <a:rPr lang="en-US" sz="2332" dirty="0" smtClean="0">
                <a:solidFill>
                  <a:srgbClr val="000000"/>
                </a:solidFill>
                <a:latin typeface="Montserrat Medium"/>
              </a:rPr>
            </a:b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PHASE 1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3944600" y="4105152"/>
            <a:ext cx="3810000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8800" dirty="0" smtClean="0">
                <a:solidFill>
                  <a:srgbClr val="05066D"/>
                </a:solidFill>
                <a:latin typeface="Cocomat Pro Heavy"/>
              </a:rPr>
              <a:t>09/25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14058254" y="6350712"/>
            <a:ext cx="342899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dirty="0">
                <a:solidFill>
                  <a:srgbClr val="000000"/>
                </a:solidFill>
                <a:latin typeface="Montserrat Medium"/>
              </a:rPr>
              <a:t>TRAVAUX</a:t>
            </a:r>
            <a:br>
              <a:rPr lang="en-US" sz="2332" dirty="0">
                <a:solidFill>
                  <a:srgbClr val="000000"/>
                </a:solidFill>
                <a:latin typeface="Montserrat Medium"/>
              </a:rPr>
            </a:br>
            <a:r>
              <a:rPr lang="en-US" sz="2332" dirty="0">
                <a:solidFill>
                  <a:srgbClr val="000000"/>
                </a:solidFill>
                <a:latin typeface="Montserrat Medium"/>
              </a:rPr>
              <a:t>PHASE </a:t>
            </a: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2</a:t>
            </a:r>
            <a:endParaRPr lang="en-US" sz="2332" dirty="0">
              <a:solidFill>
                <a:srgbClr val="000000"/>
              </a:solidFill>
              <a:latin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0093" y="7159596"/>
            <a:ext cx="22473900" cy="706906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037309" y="1289183"/>
            <a:ext cx="1026701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11"/>
              </a:lnSpc>
              <a:spcBef>
                <a:spcPct val="0"/>
              </a:spcBef>
            </a:pPr>
            <a:r>
              <a:rPr lang="en-US" sz="7508" dirty="0" smtClean="0">
                <a:solidFill>
                  <a:srgbClr val="1F4A7A"/>
                </a:solidFill>
                <a:latin typeface="Cocomat Pro Heavy"/>
              </a:rPr>
              <a:t>CHRONOLOGIE DU CHANTIER</a:t>
            </a:r>
            <a:endParaRPr lang="en-US" sz="7508" dirty="0">
              <a:solidFill>
                <a:srgbClr val="1F4A7A"/>
              </a:solidFill>
              <a:latin typeface="Cocomat Pro Heavy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-18436591" y="-3534532"/>
            <a:ext cx="22473900" cy="706906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900" y="0"/>
                </a:lnTo>
                <a:lnTo>
                  <a:pt x="22473900" y="7069064"/>
                </a:lnTo>
                <a:lnTo>
                  <a:pt x="0" y="7069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7342663" y="4759865"/>
            <a:ext cx="3656309" cy="2267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8800" dirty="0" smtClean="0">
                <a:solidFill>
                  <a:srgbClr val="05066D"/>
                </a:solidFill>
                <a:latin typeface="Cocomat Pro Heavy"/>
              </a:rPr>
              <a:t>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5579" y="7381468"/>
            <a:ext cx="53825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Livraison courant 3eme </a:t>
            </a:r>
            <a:r>
              <a:rPr lang="en-US" sz="2332" dirty="0" err="1" smtClean="0">
                <a:solidFill>
                  <a:srgbClr val="000000"/>
                </a:solidFill>
                <a:latin typeface="Montserrat Medium"/>
              </a:rPr>
              <a:t>Trimestre</a:t>
            </a: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99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-735272" y="-889902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1"/>
                </a:lnTo>
                <a:lnTo>
                  <a:pt x="0" y="3974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4"/>
          <p:cNvSpPr txBox="1"/>
          <p:nvPr/>
        </p:nvSpPr>
        <p:spPr>
          <a:xfrm>
            <a:off x="4037309" y="1289183"/>
            <a:ext cx="1026701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11"/>
              </a:lnSpc>
              <a:spcBef>
                <a:spcPct val="0"/>
              </a:spcBef>
            </a:pPr>
            <a:r>
              <a:rPr lang="en-US" sz="7508" dirty="0" smtClean="0">
                <a:solidFill>
                  <a:srgbClr val="1F4A7A"/>
                </a:solidFill>
                <a:latin typeface="Cocomat Pro Heavy"/>
              </a:rPr>
              <a:t>PLANS DU</a:t>
            </a:r>
            <a:br>
              <a:rPr lang="en-US" sz="7508" dirty="0" smtClean="0">
                <a:solidFill>
                  <a:srgbClr val="1F4A7A"/>
                </a:solidFill>
                <a:latin typeface="Cocomat Pro Heavy"/>
              </a:rPr>
            </a:br>
            <a:r>
              <a:rPr lang="en-US" sz="7508" dirty="0" smtClean="0">
                <a:solidFill>
                  <a:srgbClr val="1F4A7A"/>
                </a:solidFill>
                <a:latin typeface="Cocomat Pro Heavy"/>
              </a:rPr>
              <a:t>FUTUR CMS</a:t>
            </a:r>
            <a:endParaRPr lang="en-US" sz="7508" dirty="0">
              <a:solidFill>
                <a:srgbClr val="1F4A7A"/>
              </a:solidFill>
              <a:latin typeface="Cocomat Pro Heavy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13" y="4762500"/>
            <a:ext cx="7974410" cy="1371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24179" y="4946989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3"/>
                </a:lnTo>
                <a:lnTo>
                  <a:pt x="0" y="8874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4263831"/>
            <a:ext cx="507797" cy="431628"/>
          </a:xfrm>
          <a:custGeom>
            <a:avLst/>
            <a:gdLst/>
            <a:ahLst/>
            <a:cxnLst/>
            <a:rect l="l" t="t" r="r" b="b"/>
            <a:pathLst>
              <a:path w="507797" h="431628">
                <a:moveTo>
                  <a:pt x="0" y="0"/>
                </a:moveTo>
                <a:lnTo>
                  <a:pt x="507797" y="0"/>
                </a:lnTo>
                <a:lnTo>
                  <a:pt x="507797" y="431628"/>
                </a:lnTo>
                <a:lnTo>
                  <a:pt x="0" y="431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91697" y="2949560"/>
            <a:ext cx="402941" cy="402941"/>
          </a:xfrm>
          <a:custGeom>
            <a:avLst/>
            <a:gdLst/>
            <a:ahLst/>
            <a:cxnLst/>
            <a:rect l="l" t="t" r="r" b="b"/>
            <a:pathLst>
              <a:path w="402941" h="402941">
                <a:moveTo>
                  <a:pt x="0" y="0"/>
                </a:moveTo>
                <a:lnTo>
                  <a:pt x="402942" y="0"/>
                </a:lnTo>
                <a:lnTo>
                  <a:pt x="402942" y="402942"/>
                </a:lnTo>
                <a:lnTo>
                  <a:pt x="0" y="402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3636648"/>
            <a:ext cx="441795" cy="315331"/>
          </a:xfrm>
          <a:custGeom>
            <a:avLst/>
            <a:gdLst/>
            <a:ahLst/>
            <a:cxnLst/>
            <a:rect l="l" t="t" r="r" b="b"/>
            <a:pathLst>
              <a:path w="441795" h="315331">
                <a:moveTo>
                  <a:pt x="0" y="0"/>
                </a:moveTo>
                <a:lnTo>
                  <a:pt x="441795" y="0"/>
                </a:lnTo>
                <a:lnTo>
                  <a:pt x="441795" y="315332"/>
                </a:lnTo>
                <a:lnTo>
                  <a:pt x="0" y="315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50998" y="3483295"/>
            <a:ext cx="8026983" cy="58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3"/>
              </a:lnSpc>
            </a:pPr>
            <a:r>
              <a:rPr lang="en-US" sz="3395" dirty="0" smtClean="0">
                <a:solidFill>
                  <a:srgbClr val="000000"/>
                </a:solidFill>
                <a:latin typeface="Montserrat"/>
              </a:rPr>
              <a:t>direction.cms@mairie-bagneux.fr</a:t>
            </a:r>
            <a:endParaRPr lang="en-US" sz="339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50998" y="4197156"/>
            <a:ext cx="4463607" cy="1184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3"/>
              </a:lnSpc>
            </a:pPr>
            <a:r>
              <a:rPr lang="en-US" sz="3395" dirty="0" smtClean="0">
                <a:solidFill>
                  <a:srgbClr val="000000"/>
                </a:solidFill>
                <a:latin typeface="Montserrat"/>
              </a:rPr>
              <a:t>2 rue </a:t>
            </a:r>
            <a:r>
              <a:rPr lang="en-US" sz="3395" dirty="0" err="1" smtClean="0">
                <a:solidFill>
                  <a:srgbClr val="000000"/>
                </a:solidFill>
                <a:latin typeface="Montserrat"/>
              </a:rPr>
              <a:t>léo</a:t>
            </a:r>
            <a:r>
              <a:rPr lang="en-US" sz="339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395" dirty="0" err="1" smtClean="0">
                <a:solidFill>
                  <a:srgbClr val="000000"/>
                </a:solidFill>
                <a:latin typeface="Montserrat"/>
              </a:rPr>
              <a:t>Ferré</a:t>
            </a:r>
            <a:endParaRPr lang="en-US" sz="3395" dirty="0" smtClean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753"/>
              </a:lnSpc>
            </a:pPr>
            <a:r>
              <a:rPr lang="en-US" sz="3395" dirty="0" smtClean="0">
                <a:solidFill>
                  <a:srgbClr val="000000"/>
                </a:solidFill>
                <a:latin typeface="Montserrat"/>
              </a:rPr>
              <a:t>F-92 220 BAGNEUX</a:t>
            </a:r>
            <a:endParaRPr lang="en-US" sz="339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50998" y="2840012"/>
            <a:ext cx="4013492" cy="58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3"/>
              </a:lnSpc>
            </a:pPr>
            <a:r>
              <a:rPr lang="en-US" sz="3395" dirty="0" smtClean="0">
                <a:solidFill>
                  <a:srgbClr val="000000"/>
                </a:solidFill>
                <a:latin typeface="Montserrat"/>
              </a:rPr>
              <a:t>01 45 36 13 58</a:t>
            </a:r>
            <a:endParaRPr lang="en-US" sz="339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50165" y="1074248"/>
            <a:ext cx="10704163" cy="121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898"/>
              </a:lnSpc>
              <a:spcBef>
                <a:spcPct val="0"/>
              </a:spcBef>
            </a:pPr>
            <a:r>
              <a:rPr lang="en-US" sz="7070" dirty="0" err="1" smtClean="0">
                <a:solidFill>
                  <a:srgbClr val="45467E"/>
                </a:solidFill>
                <a:latin typeface="Cocomat Pro Heavy"/>
              </a:rPr>
              <a:t>Une</a:t>
            </a:r>
            <a:r>
              <a:rPr lang="en-US" sz="7070" dirty="0" smtClean="0">
                <a:solidFill>
                  <a:srgbClr val="45467E"/>
                </a:solidFill>
                <a:latin typeface="Cocomat Pro Heavy"/>
              </a:rPr>
              <a:t> question ?</a:t>
            </a:r>
            <a:endParaRPr lang="en-US" sz="7070" dirty="0">
              <a:solidFill>
                <a:srgbClr val="45467E"/>
              </a:solidFill>
              <a:latin typeface="Cocomat Pro Heav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34062">
            <a:off x="21644529" y="-5615746"/>
            <a:ext cx="10793046" cy="15539726"/>
          </a:xfrm>
          <a:custGeom>
            <a:avLst/>
            <a:gdLst/>
            <a:ahLst/>
            <a:cxnLst/>
            <a:rect l="l" t="t" r="r" b="b"/>
            <a:pathLst>
              <a:path w="10793046" h="15539726">
                <a:moveTo>
                  <a:pt x="0" y="0"/>
                </a:moveTo>
                <a:lnTo>
                  <a:pt x="10793046" y="0"/>
                </a:lnTo>
                <a:lnTo>
                  <a:pt x="10793046" y="15539726"/>
                </a:lnTo>
                <a:lnTo>
                  <a:pt x="0" y="1553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74011">
            <a:off x="-797154" y="7044140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600" y="1638300"/>
            <a:ext cx="13013617" cy="5463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4228"/>
              </a:lnSpc>
              <a:spcBef>
                <a:spcPct val="0"/>
              </a:spcBef>
            </a:pPr>
            <a:r>
              <a:rPr lang="en-US" sz="10162" dirty="0" smtClean="0">
                <a:solidFill>
                  <a:srgbClr val="FFFFFF"/>
                </a:solidFill>
                <a:latin typeface="Cocomat Pro Heavy"/>
              </a:rPr>
              <a:t>L’équipe </a:t>
            </a:r>
            <a:r>
              <a:rPr lang="en-US" sz="10162" dirty="0" err="1" smtClean="0">
                <a:solidFill>
                  <a:srgbClr val="FFFFFF"/>
                </a:solidFill>
                <a:latin typeface="Cocomat Pro Heavy"/>
              </a:rPr>
              <a:t>municipale</a:t>
            </a:r>
            <a:r>
              <a:rPr lang="en-US" sz="10162" dirty="0" smtClean="0">
                <a:solidFill>
                  <a:srgbClr val="FFFFFF"/>
                </a:solidFill>
                <a:latin typeface="Cocomat Pro Heavy"/>
              </a:rPr>
              <a:t> </a:t>
            </a:r>
            <a:r>
              <a:rPr lang="en-US" sz="10162" dirty="0" err="1" smtClean="0">
                <a:solidFill>
                  <a:srgbClr val="FFFFFF"/>
                </a:solidFill>
                <a:latin typeface="Cocomat Pro Heavy"/>
              </a:rPr>
              <a:t>vous</a:t>
            </a:r>
            <a:r>
              <a:rPr lang="en-US" sz="10162" dirty="0" smtClean="0">
                <a:solidFill>
                  <a:srgbClr val="FFFFFF"/>
                </a:solidFill>
                <a:latin typeface="Cocomat Pro Heavy"/>
              </a:rPr>
              <a:t> </a:t>
            </a:r>
            <a:r>
              <a:rPr lang="en-US" sz="10162" dirty="0" err="1" smtClean="0">
                <a:solidFill>
                  <a:srgbClr val="FFFFFF"/>
                </a:solidFill>
                <a:latin typeface="Cocomat Pro Heavy"/>
              </a:rPr>
              <a:t>remercie</a:t>
            </a:r>
            <a:r>
              <a:rPr lang="en-US" sz="10162" dirty="0" smtClean="0">
                <a:solidFill>
                  <a:srgbClr val="FFFFFF"/>
                </a:solidFill>
                <a:latin typeface="Cocomat Pro Heavy"/>
              </a:rPr>
              <a:t> de </a:t>
            </a:r>
            <a:r>
              <a:rPr lang="en-US" sz="10162" dirty="0" err="1" smtClean="0">
                <a:solidFill>
                  <a:srgbClr val="FFFFFF"/>
                </a:solidFill>
                <a:latin typeface="Cocomat Pro Heavy"/>
              </a:rPr>
              <a:t>votre</a:t>
            </a:r>
            <a:r>
              <a:rPr lang="en-US" sz="10162" dirty="0" smtClean="0">
                <a:solidFill>
                  <a:srgbClr val="FFFFFF"/>
                </a:solidFill>
                <a:latin typeface="Cocomat Pro Heavy"/>
              </a:rPr>
              <a:t> </a:t>
            </a:r>
            <a:r>
              <a:rPr lang="en-US" sz="10162" dirty="0" err="1" smtClean="0">
                <a:solidFill>
                  <a:srgbClr val="FFFFFF"/>
                </a:solidFill>
                <a:latin typeface="Cocomat Pro Heavy"/>
              </a:rPr>
              <a:t>présence</a:t>
            </a:r>
            <a:endParaRPr lang="en-US" sz="10162" dirty="0">
              <a:solidFill>
                <a:srgbClr val="FFFFFF"/>
              </a:solidFill>
              <a:latin typeface="Cocomat Pro Heavy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205516" y="-2647963"/>
            <a:ext cx="16218559" cy="6663125"/>
          </a:xfrm>
          <a:custGeom>
            <a:avLst/>
            <a:gdLst/>
            <a:ahLst/>
            <a:cxnLst/>
            <a:rect l="l" t="t" r="r" b="b"/>
            <a:pathLst>
              <a:path w="16218559" h="6663125">
                <a:moveTo>
                  <a:pt x="0" y="0"/>
                </a:moveTo>
                <a:lnTo>
                  <a:pt x="16218559" y="0"/>
                </a:lnTo>
                <a:lnTo>
                  <a:pt x="16218559" y="6663124"/>
                </a:lnTo>
                <a:lnTo>
                  <a:pt x="0" y="666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94240" y="1181100"/>
            <a:ext cx="5498560" cy="12602029"/>
          </a:xfrm>
          <a:custGeom>
            <a:avLst/>
            <a:gdLst/>
            <a:ahLst/>
            <a:cxnLst/>
            <a:rect l="l" t="t" r="r" b="b"/>
            <a:pathLst>
              <a:path w="5498560" h="12602029">
                <a:moveTo>
                  <a:pt x="0" y="0"/>
                </a:moveTo>
                <a:lnTo>
                  <a:pt x="5498560" y="0"/>
                </a:lnTo>
                <a:lnTo>
                  <a:pt x="5498560" y="12602029"/>
                </a:lnTo>
                <a:lnTo>
                  <a:pt x="0" y="126020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74011">
            <a:off x="5469149" y="-6276041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5272" y="-889902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2"/>
                </a:lnTo>
                <a:lnTo>
                  <a:pt x="0" y="754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20963" y="1744396"/>
            <a:ext cx="3976843" cy="3239900"/>
          </a:xfrm>
          <a:custGeom>
            <a:avLst/>
            <a:gdLst/>
            <a:ahLst/>
            <a:cxnLst/>
            <a:rect l="l" t="t" r="r" b="b"/>
            <a:pathLst>
              <a:path w="5352917" h="4447381">
                <a:moveTo>
                  <a:pt x="0" y="0"/>
                </a:moveTo>
                <a:lnTo>
                  <a:pt x="5352917" y="0"/>
                </a:lnTo>
                <a:lnTo>
                  <a:pt x="5352917" y="4447381"/>
                </a:lnTo>
                <a:lnTo>
                  <a:pt x="0" y="4447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01247" y="3826823"/>
            <a:ext cx="2674346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8800" dirty="0" smtClean="0">
                <a:solidFill>
                  <a:srgbClr val="05066D"/>
                </a:solidFill>
                <a:latin typeface="Cocomat Pro Heavy"/>
              </a:rPr>
              <a:t>1942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23920" y="6038170"/>
            <a:ext cx="3428999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27 / 06 / 1942</a:t>
            </a:r>
          </a:p>
          <a:p>
            <a:pPr algn="ctr">
              <a:lnSpc>
                <a:spcPts val="3265"/>
              </a:lnSpc>
            </a:pP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1ere deliberation du CM </a:t>
            </a:r>
            <a:r>
              <a:rPr lang="en-US" sz="2332" dirty="0" err="1" smtClean="0">
                <a:solidFill>
                  <a:srgbClr val="000000"/>
                </a:solidFill>
                <a:latin typeface="Montserrat Medium"/>
              </a:rPr>
              <a:t>imaginant</a:t>
            </a: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 le lieu et </a:t>
            </a:r>
            <a:r>
              <a:rPr lang="en-US" sz="2332" dirty="0" err="1" smtClean="0">
                <a:solidFill>
                  <a:srgbClr val="000000"/>
                </a:solidFill>
                <a:latin typeface="Montserrat Medium"/>
              </a:rPr>
              <a:t>l’équipement</a:t>
            </a: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 </a:t>
            </a:r>
            <a:r>
              <a:rPr lang="en-US" sz="2332" dirty="0" err="1" smtClean="0">
                <a:solidFill>
                  <a:srgbClr val="000000"/>
                </a:solidFill>
                <a:latin typeface="Montserrat Medium"/>
              </a:rPr>
              <a:t>puis</a:t>
            </a:r>
            <a:r>
              <a:rPr lang="en-US" sz="2332" dirty="0" smtClean="0">
                <a:solidFill>
                  <a:srgbClr val="000000"/>
                </a:solidFill>
                <a:latin typeface="Montserrat Medium"/>
              </a:rPr>
              <a:t> début des consultations</a:t>
            </a:r>
            <a:endParaRPr lang="en-US" sz="2332" dirty="0">
              <a:solidFill>
                <a:srgbClr val="000000"/>
              </a:solidFill>
              <a:latin typeface="Montserrat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55877" y="770012"/>
            <a:ext cx="11593723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898"/>
              </a:lnSpc>
              <a:spcBef>
                <a:spcPct val="0"/>
              </a:spcBef>
            </a:pPr>
            <a:r>
              <a:rPr lang="en-US" sz="7784" dirty="0" smtClean="0">
                <a:solidFill>
                  <a:srgbClr val="05066D"/>
                </a:solidFill>
                <a:latin typeface="Cocomat Pro Heavy"/>
              </a:rPr>
              <a:t>HISTOIRE DU CENTRE</a:t>
            </a:r>
            <a:endParaRPr lang="en-US" sz="7784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255877" y="2440244"/>
            <a:ext cx="85507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  <a:spcBef>
                <a:spcPct val="0"/>
              </a:spcBef>
            </a:pPr>
            <a:r>
              <a:rPr lang="en-US" sz="2545" dirty="0" err="1" smtClean="0">
                <a:solidFill>
                  <a:srgbClr val="000000"/>
                </a:solidFill>
                <a:latin typeface="Montserrat"/>
              </a:rPr>
              <a:t>D’hier</a:t>
            </a:r>
            <a:r>
              <a:rPr lang="en-US" sz="2545" dirty="0" smtClean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2545" dirty="0" err="1" smtClean="0">
                <a:solidFill>
                  <a:srgbClr val="000000"/>
                </a:solidFill>
                <a:latin typeface="Montserrat"/>
              </a:rPr>
              <a:t>aujourd’hui</a:t>
            </a:r>
            <a:r>
              <a:rPr lang="en-US" sz="2545" dirty="0" smtClean="0">
                <a:solidFill>
                  <a:srgbClr val="000000"/>
                </a:solidFill>
                <a:latin typeface="Montserrat"/>
              </a:rPr>
              <a:t>… </a:t>
            </a:r>
            <a:endParaRPr lang="en-US" sz="2545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04061" flipH="1" flipV="1">
            <a:off x="11603194" y="525483"/>
            <a:ext cx="8220239" cy="12420690"/>
          </a:xfrm>
          <a:custGeom>
            <a:avLst/>
            <a:gdLst/>
            <a:ahLst/>
            <a:cxnLst/>
            <a:rect l="l" t="t" r="r" b="b"/>
            <a:pathLst>
              <a:path w="8220239" h="12420690">
                <a:moveTo>
                  <a:pt x="8220239" y="12420690"/>
                </a:moveTo>
                <a:lnTo>
                  <a:pt x="0" y="12420690"/>
                </a:lnTo>
                <a:lnTo>
                  <a:pt x="0" y="0"/>
                </a:lnTo>
                <a:lnTo>
                  <a:pt x="8220239" y="0"/>
                </a:lnTo>
                <a:lnTo>
                  <a:pt x="8220239" y="1242069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9872579" y="2195012"/>
            <a:ext cx="7145265" cy="8091988"/>
          </a:xfrm>
          <a:custGeom>
            <a:avLst/>
            <a:gdLst/>
            <a:ahLst/>
            <a:cxnLst/>
            <a:rect l="l" t="t" r="r" b="b"/>
            <a:pathLst>
              <a:path w="7145265" h="8091988">
                <a:moveTo>
                  <a:pt x="7145265" y="0"/>
                </a:moveTo>
                <a:lnTo>
                  <a:pt x="0" y="0"/>
                </a:lnTo>
                <a:lnTo>
                  <a:pt x="0" y="8091988"/>
                </a:lnTo>
                <a:lnTo>
                  <a:pt x="7145265" y="8091988"/>
                </a:lnTo>
                <a:lnTo>
                  <a:pt x="71452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00366" y="1446385"/>
            <a:ext cx="9808544" cy="148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55"/>
              </a:lnSpc>
              <a:spcBef>
                <a:spcPct val="0"/>
              </a:spcBef>
            </a:pPr>
            <a:r>
              <a:rPr lang="en-US" sz="8682" dirty="0" smtClean="0">
                <a:solidFill>
                  <a:srgbClr val="05066D"/>
                </a:solidFill>
                <a:latin typeface="Cocomat Pro Heavy"/>
              </a:rPr>
              <a:t>STATISTIQUES</a:t>
            </a:r>
            <a:endParaRPr lang="en-US" sz="8682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33400" y="4523899"/>
            <a:ext cx="4700329" cy="189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505"/>
              </a:lnSpc>
              <a:spcBef>
                <a:spcPct val="0"/>
              </a:spcBef>
            </a:pPr>
            <a:r>
              <a:rPr lang="en-US" sz="11075" dirty="0" smtClean="0">
                <a:solidFill>
                  <a:srgbClr val="FFFFFF"/>
                </a:solidFill>
                <a:latin typeface="Cocomat Pro Heavy"/>
              </a:rPr>
              <a:t>12 614</a:t>
            </a:r>
            <a:endParaRPr lang="en-US" sz="11075" dirty="0">
              <a:solidFill>
                <a:srgbClr val="FFFFFF"/>
              </a:solidFill>
              <a:latin typeface="Cocomat Pro Heavy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3438897" y="348359"/>
            <a:ext cx="4374805" cy="8717909"/>
          </a:xfrm>
          <a:custGeom>
            <a:avLst/>
            <a:gdLst/>
            <a:ahLst/>
            <a:cxnLst/>
            <a:rect l="l" t="t" r="r" b="b"/>
            <a:pathLst>
              <a:path w="4374805" h="8717909">
                <a:moveTo>
                  <a:pt x="0" y="0"/>
                </a:moveTo>
                <a:lnTo>
                  <a:pt x="4374805" y="0"/>
                </a:lnTo>
                <a:lnTo>
                  <a:pt x="4374805" y="8717909"/>
                </a:lnTo>
                <a:lnTo>
                  <a:pt x="0" y="8717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19"/>
          <p:cNvSpPr txBox="1"/>
          <p:nvPr/>
        </p:nvSpPr>
        <p:spPr>
          <a:xfrm>
            <a:off x="673764" y="6387991"/>
            <a:ext cx="441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dirty="0" smtClean="0">
                <a:solidFill>
                  <a:srgbClr val="05066D"/>
                </a:solidFill>
                <a:latin typeface="Bookman Old Style" panose="02050604050505020204" pitchFamily="18" charset="0"/>
              </a:rPr>
              <a:t>Patients </a:t>
            </a:r>
            <a:r>
              <a:rPr lang="en-US" sz="3600" dirty="0" err="1" smtClean="0">
                <a:solidFill>
                  <a:srgbClr val="05066D"/>
                </a:solidFill>
                <a:latin typeface="Bookman Old Style" panose="02050604050505020204" pitchFamily="18" charset="0"/>
              </a:rPr>
              <a:t>accueillis</a:t>
            </a:r>
            <a:endParaRPr lang="en-US" sz="3600" dirty="0" smtClean="0">
              <a:solidFill>
                <a:srgbClr val="05066D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3600" dirty="0">
                <a:solidFill>
                  <a:srgbClr val="05066D"/>
                </a:solidFill>
                <a:latin typeface="Bookman Old Style" panose="02050604050505020204" pitchFamily="18" charset="0"/>
              </a:rPr>
              <a:t>p</a:t>
            </a:r>
            <a:r>
              <a:rPr lang="en-US" sz="3600" dirty="0" smtClean="0">
                <a:solidFill>
                  <a:srgbClr val="05066D"/>
                </a:solidFill>
                <a:latin typeface="Bookman Old Style" panose="02050604050505020204" pitchFamily="18" charset="0"/>
              </a:rPr>
              <a:t>ar an</a:t>
            </a:r>
            <a:endParaRPr lang="en-US" sz="3600" dirty="0">
              <a:solidFill>
                <a:srgbClr val="05066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6096001" y="4523899"/>
            <a:ext cx="7342896" cy="1862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505"/>
              </a:lnSpc>
              <a:spcBef>
                <a:spcPct val="0"/>
              </a:spcBef>
            </a:pPr>
            <a:r>
              <a:rPr lang="en-US" sz="11075" dirty="0" smtClean="0">
                <a:solidFill>
                  <a:srgbClr val="FFFFFF"/>
                </a:solidFill>
                <a:latin typeface="Cocomat Pro Heavy"/>
              </a:rPr>
              <a:t>+ 30000</a:t>
            </a:r>
            <a:endParaRPr lang="en-US" sz="11075" dirty="0">
              <a:solidFill>
                <a:srgbClr val="FFFFFF"/>
              </a:solidFill>
              <a:latin typeface="Cocomat Pro Heavy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8182437" y="6387991"/>
            <a:ext cx="441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dirty="0" smtClean="0">
                <a:solidFill>
                  <a:srgbClr val="05066D"/>
                </a:solidFill>
                <a:latin typeface="Bookman Old Style" panose="02050604050505020204" pitchFamily="18" charset="0"/>
              </a:rPr>
              <a:t>Consultations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3600" dirty="0" smtClean="0">
                <a:solidFill>
                  <a:srgbClr val="05066D"/>
                </a:solidFill>
                <a:latin typeface="Bookman Old Style" panose="02050604050505020204" pitchFamily="18" charset="0"/>
              </a:rPr>
              <a:t>par an</a:t>
            </a:r>
            <a:endParaRPr lang="en-US" sz="3600" dirty="0">
              <a:solidFill>
                <a:srgbClr val="05066D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00366" y="1446385"/>
            <a:ext cx="9808544" cy="148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55"/>
              </a:lnSpc>
              <a:spcBef>
                <a:spcPct val="0"/>
              </a:spcBef>
            </a:pPr>
            <a:r>
              <a:rPr lang="en-US" sz="8682" dirty="0" smtClean="0">
                <a:solidFill>
                  <a:srgbClr val="05066D"/>
                </a:solidFill>
                <a:latin typeface="Cocomat Pro Heavy"/>
              </a:rPr>
              <a:t>STATISTIQUES</a:t>
            </a:r>
            <a:endParaRPr lang="en-US" sz="8682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1744706" y="2319066"/>
            <a:ext cx="5514594" cy="7372937"/>
          </a:xfrm>
          <a:custGeom>
            <a:avLst/>
            <a:gdLst/>
            <a:ahLst/>
            <a:cxnLst/>
            <a:rect l="l" t="t" r="r" b="b"/>
            <a:pathLst>
              <a:path w="5514594" h="7372937">
                <a:moveTo>
                  <a:pt x="0" y="0"/>
                </a:moveTo>
                <a:lnTo>
                  <a:pt x="5514594" y="0"/>
                </a:lnTo>
                <a:lnTo>
                  <a:pt x="5514594" y="7372937"/>
                </a:lnTo>
                <a:lnTo>
                  <a:pt x="0" y="7372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75011"/>
              </p:ext>
            </p:extLst>
          </p:nvPr>
        </p:nvGraphicFramePr>
        <p:xfrm>
          <a:off x="3128038" y="3086100"/>
          <a:ext cx="6553199" cy="6487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496"/>
                <a:gridCol w="2295440"/>
                <a:gridCol w="2530263"/>
              </a:tblGrid>
              <a:tr h="4805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 dirty="0">
                          <a:effectLst/>
                        </a:rPr>
                        <a:t>SUIVI PATIENTELE </a:t>
                      </a:r>
                      <a:r>
                        <a:rPr lang="fr-FR" sz="2300" dirty="0" smtClean="0">
                          <a:effectLst/>
                        </a:rPr>
                        <a:t>2023 (au 30/09/2023)</a:t>
                      </a:r>
                      <a:endParaRPr lang="fr-FR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endParaRPr lang="fr-FR" sz="2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827" marR="948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FEMME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HOMME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0-10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747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1093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10-20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508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518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20-30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526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427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30-40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724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368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40-50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616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431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50-60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638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457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60-70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675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447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70-80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468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408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80-90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186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157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90+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>
                          <a:effectLst/>
                        </a:rPr>
                        <a:t>44</a:t>
                      </a:r>
                      <a:endParaRPr lang="fr-FR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300" dirty="0">
                          <a:effectLst/>
                        </a:rPr>
                        <a:t>23</a:t>
                      </a:r>
                      <a:endParaRPr lang="fr-FR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827" marR="9482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00366" y="1446385"/>
            <a:ext cx="9808544" cy="148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55"/>
              </a:lnSpc>
              <a:spcBef>
                <a:spcPct val="0"/>
              </a:spcBef>
            </a:pPr>
            <a:r>
              <a:rPr lang="en-US" sz="8682" dirty="0" smtClean="0">
                <a:solidFill>
                  <a:srgbClr val="05066D"/>
                </a:solidFill>
                <a:latin typeface="Cocomat Pro Heavy"/>
              </a:rPr>
              <a:t>STATISTIQUES</a:t>
            </a:r>
            <a:endParaRPr lang="en-US" sz="8682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1744706" y="2319066"/>
            <a:ext cx="5514594" cy="7372937"/>
          </a:xfrm>
          <a:custGeom>
            <a:avLst/>
            <a:gdLst/>
            <a:ahLst/>
            <a:cxnLst/>
            <a:rect l="l" t="t" r="r" b="b"/>
            <a:pathLst>
              <a:path w="5514594" h="7372937">
                <a:moveTo>
                  <a:pt x="0" y="0"/>
                </a:moveTo>
                <a:lnTo>
                  <a:pt x="5514594" y="0"/>
                </a:lnTo>
                <a:lnTo>
                  <a:pt x="5514594" y="7372937"/>
                </a:lnTo>
                <a:lnTo>
                  <a:pt x="0" y="7372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20"/>
          <p:cNvSpPr txBox="1"/>
          <p:nvPr/>
        </p:nvSpPr>
        <p:spPr>
          <a:xfrm>
            <a:off x="1985038" y="3987453"/>
            <a:ext cx="8839200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505"/>
              </a:lnSpc>
              <a:spcBef>
                <a:spcPct val="0"/>
              </a:spcBef>
            </a:pPr>
            <a:r>
              <a:rPr lang="en-US" sz="11075" dirty="0" smtClean="0">
                <a:solidFill>
                  <a:srgbClr val="FFFFFF"/>
                </a:solidFill>
                <a:latin typeface="Cocomat Pro Heavy"/>
              </a:rPr>
              <a:t>80 % de Balnéolais</a:t>
            </a:r>
            <a:endParaRPr lang="en-US" sz="11075" dirty="0">
              <a:solidFill>
                <a:srgbClr val="FFFFFF"/>
              </a:solidFill>
              <a:latin typeface="Cocomat Pro Heavy"/>
            </a:endParaRPr>
          </a:p>
        </p:txBody>
      </p:sp>
    </p:spTree>
    <p:extLst>
      <p:ext uri="{BB962C8B-B14F-4D97-AF65-F5344CB8AC3E}">
        <p14:creationId xmlns:p14="http://schemas.microsoft.com/office/powerpoint/2010/main" val="18639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001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reeform 2"/>
          <p:cNvSpPr/>
          <p:nvPr/>
        </p:nvSpPr>
        <p:spPr>
          <a:xfrm>
            <a:off x="-2286000" y="-1"/>
            <a:ext cx="7354195" cy="6137410"/>
          </a:xfrm>
          <a:custGeom>
            <a:avLst/>
            <a:gdLst/>
            <a:ahLst/>
            <a:cxnLst/>
            <a:rect l="l" t="t" r="r" b="b"/>
            <a:pathLst>
              <a:path w="7354195" h="6137410">
                <a:moveTo>
                  <a:pt x="0" y="0"/>
                </a:moveTo>
                <a:lnTo>
                  <a:pt x="7354195" y="0"/>
                </a:lnTo>
                <a:lnTo>
                  <a:pt x="7354195" y="6137410"/>
                </a:lnTo>
                <a:lnTo>
                  <a:pt x="0" y="6137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5200" y="952500"/>
            <a:ext cx="4374805" cy="8717909"/>
          </a:xfrm>
          <a:custGeom>
            <a:avLst/>
            <a:gdLst/>
            <a:ahLst/>
            <a:cxnLst/>
            <a:rect l="l" t="t" r="r" b="b"/>
            <a:pathLst>
              <a:path w="4374805" h="8717909">
                <a:moveTo>
                  <a:pt x="0" y="0"/>
                </a:moveTo>
                <a:lnTo>
                  <a:pt x="4374805" y="0"/>
                </a:lnTo>
                <a:lnTo>
                  <a:pt x="4374805" y="8717909"/>
                </a:lnTo>
                <a:lnTo>
                  <a:pt x="0" y="8717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6"/>
          <p:cNvSpPr txBox="1"/>
          <p:nvPr/>
        </p:nvSpPr>
        <p:spPr>
          <a:xfrm>
            <a:off x="8001000" y="114300"/>
            <a:ext cx="10287000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70"/>
              </a:lnSpc>
              <a:spcBef>
                <a:spcPct val="0"/>
              </a:spcBef>
            </a:pPr>
            <a:r>
              <a:rPr lang="en-US" sz="6978" dirty="0" smtClean="0">
                <a:solidFill>
                  <a:srgbClr val="05066D"/>
                </a:solidFill>
                <a:latin typeface="Cocomat Pro Heavy"/>
              </a:rPr>
              <a:t>UNE OFFRE DE SOINS DE QUALITE</a:t>
            </a:r>
            <a:endParaRPr lang="en-US" sz="6978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458200" y="3068704"/>
            <a:ext cx="9601200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Médecine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Générale (9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médecins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certains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avec des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compétences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particulières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)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Médecine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spécialisée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 (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Cardiologie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Dermatologie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Gynécologie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Maladie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Infectieuse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Ophtalmologie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Rhumatologie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Traumatologie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)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Service Dentaire (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dédié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aux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enfants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0-25 avec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prise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charge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orthodontique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)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Service de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Radiologie</a:t>
            </a:r>
            <a:endParaRPr lang="en-US" sz="2445" dirty="0" smtClean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Service de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Laboratoire</a:t>
            </a:r>
            <a:endParaRPr lang="en-US" sz="2445" dirty="0" smtClean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Service de Vaccination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gratuite</a:t>
            </a:r>
            <a:endParaRPr lang="en-US" sz="2445" dirty="0" smtClean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Centre de Santé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Sexuelle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(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CeGIDD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+ CPEF)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Télé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expertise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Dermatologie</a:t>
            </a:r>
            <a:endParaRPr lang="en-US" sz="2445" dirty="0" smtClean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Paramédicaux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(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Audioprothésiste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Diététicien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Infirmerie,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Podologue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Psychologue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)</a:t>
            </a:r>
          </a:p>
          <a:p>
            <a:pPr>
              <a:lnSpc>
                <a:spcPts val="3423"/>
              </a:lnSpc>
              <a:spcBef>
                <a:spcPct val="0"/>
              </a:spcBef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endParaRPr lang="en-US" sz="2445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02716" y="623148"/>
            <a:ext cx="6985284" cy="9663852"/>
          </a:xfrm>
          <a:custGeom>
            <a:avLst/>
            <a:gdLst/>
            <a:ahLst/>
            <a:cxnLst/>
            <a:rect l="l" t="t" r="r" b="b"/>
            <a:pathLst>
              <a:path w="6985284" h="9663852">
                <a:moveTo>
                  <a:pt x="0" y="0"/>
                </a:moveTo>
                <a:lnTo>
                  <a:pt x="6985284" y="0"/>
                </a:lnTo>
                <a:lnTo>
                  <a:pt x="6985284" y="9663852"/>
                </a:lnTo>
                <a:lnTo>
                  <a:pt x="0" y="9663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01623" y="3646473"/>
            <a:ext cx="7956059" cy="1868396"/>
            <a:chOff x="0" y="0"/>
            <a:chExt cx="1268996" cy="298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3400" y="167638"/>
            <a:ext cx="12024806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770"/>
              </a:lnSpc>
              <a:spcBef>
                <a:spcPct val="0"/>
              </a:spcBef>
            </a:pPr>
            <a:r>
              <a:rPr lang="en-US" sz="6978" dirty="0" err="1" smtClean="0">
                <a:solidFill>
                  <a:srgbClr val="05066D"/>
                </a:solidFill>
                <a:latin typeface="Cocomat Pro Heavy"/>
              </a:rPr>
              <a:t>Une</a:t>
            </a:r>
            <a:r>
              <a:rPr lang="en-US" sz="6978" dirty="0" smtClean="0">
                <a:solidFill>
                  <a:srgbClr val="05066D"/>
                </a:solidFill>
                <a:latin typeface="Cocomat Pro Heavy"/>
              </a:rPr>
              <a:t> </a:t>
            </a:r>
            <a:r>
              <a:rPr lang="en-US" sz="6978" dirty="0" err="1" smtClean="0">
                <a:solidFill>
                  <a:srgbClr val="05066D"/>
                </a:solidFill>
                <a:latin typeface="Cocomat Pro Heavy"/>
              </a:rPr>
              <a:t>specialisation</a:t>
            </a:r>
            <a:r>
              <a:rPr lang="en-US" sz="6978" dirty="0" smtClean="0">
                <a:solidFill>
                  <a:srgbClr val="05066D"/>
                </a:solidFill>
                <a:latin typeface="Cocomat Pro Heavy"/>
              </a:rPr>
              <a:t> </a:t>
            </a:r>
            <a:r>
              <a:rPr lang="en-US" sz="6978" dirty="0" err="1" smtClean="0">
                <a:solidFill>
                  <a:srgbClr val="05066D"/>
                </a:solidFill>
                <a:latin typeface="Cocomat Pro Heavy"/>
              </a:rPr>
              <a:t>dans</a:t>
            </a:r>
            <a:r>
              <a:rPr lang="en-US" sz="6978" dirty="0" smtClean="0">
                <a:solidFill>
                  <a:srgbClr val="05066D"/>
                </a:solidFill>
                <a:latin typeface="Cocomat Pro Heavy"/>
              </a:rPr>
              <a:t> la </a:t>
            </a:r>
            <a:r>
              <a:rPr lang="en-US" sz="6978" dirty="0" err="1" smtClean="0">
                <a:solidFill>
                  <a:srgbClr val="05066D"/>
                </a:solidFill>
                <a:latin typeface="Cocomat Pro Heavy"/>
              </a:rPr>
              <a:t>prévention</a:t>
            </a:r>
            <a:endParaRPr lang="en-US" sz="6978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16503" y="4188433"/>
            <a:ext cx="764170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3"/>
              </a:lnSpc>
              <a:spcBef>
                <a:spcPct val="0"/>
              </a:spcBef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Hygiène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 vie, hygiene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Bucco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Dentaire,</a:t>
            </a:r>
          </a:p>
          <a:p>
            <a:pPr>
              <a:lnSpc>
                <a:spcPts val="3423"/>
              </a:lnSpc>
              <a:spcBef>
                <a:spcPct val="0"/>
              </a:spcBef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Plan Local de Nutrition</a:t>
            </a:r>
            <a:endParaRPr lang="en-US" sz="244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60928" y="3646655"/>
            <a:ext cx="428307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3"/>
              </a:lnSpc>
              <a:spcBef>
                <a:spcPct val="0"/>
              </a:spcBef>
            </a:pPr>
            <a:r>
              <a:rPr lang="en-US" sz="3052" dirty="0" smtClean="0">
                <a:solidFill>
                  <a:srgbClr val="1F2B5B"/>
                </a:solidFill>
                <a:latin typeface="Montserrat Classic Bold"/>
              </a:rPr>
              <a:t>Santé des </a:t>
            </a:r>
            <a:r>
              <a:rPr lang="en-US" sz="3052" dirty="0" err="1" smtClean="0">
                <a:solidFill>
                  <a:srgbClr val="1F2B5B"/>
                </a:solidFill>
                <a:latin typeface="Montserrat Classic Bold"/>
              </a:rPr>
              <a:t>enfants</a:t>
            </a:r>
            <a:endParaRPr lang="en-US" sz="3052" dirty="0">
              <a:solidFill>
                <a:srgbClr val="1F2B5B"/>
              </a:solidFill>
              <a:latin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65681" y="3581053"/>
            <a:ext cx="1421591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 dirty="0">
                <a:solidFill>
                  <a:srgbClr val="337096"/>
                </a:solidFill>
                <a:latin typeface="Montserrat Classic Bold"/>
              </a:rPr>
              <a:t>01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4141430" y="6659997"/>
            <a:ext cx="7956059" cy="1868396"/>
            <a:chOff x="0" y="0"/>
            <a:chExt cx="1268996" cy="2980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976697" y="7201956"/>
            <a:ext cx="883320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3"/>
              </a:lnSpc>
              <a:spcBef>
                <a:spcPct val="0"/>
              </a:spcBef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Prévention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des conduits à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risques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santé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sexuelle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promotion de la santé, Plan Local de Nutrition</a:t>
            </a:r>
            <a:endParaRPr lang="en-US" sz="244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21122" y="6593322"/>
            <a:ext cx="428307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3"/>
              </a:lnSpc>
              <a:spcBef>
                <a:spcPct val="0"/>
              </a:spcBef>
            </a:pPr>
            <a:r>
              <a:rPr lang="en-US" sz="3052" dirty="0" smtClean="0">
                <a:solidFill>
                  <a:srgbClr val="1F2B5B"/>
                </a:solidFill>
                <a:latin typeface="Montserrat Classic Bold"/>
              </a:rPr>
              <a:t>Santé des </a:t>
            </a:r>
            <a:r>
              <a:rPr lang="en-US" sz="3052" dirty="0" err="1" smtClean="0">
                <a:solidFill>
                  <a:srgbClr val="1F2B5B"/>
                </a:solidFill>
                <a:latin typeface="Montserrat Classic Bold"/>
              </a:rPr>
              <a:t>jeunes</a:t>
            </a:r>
            <a:endParaRPr lang="en-US" sz="3052" dirty="0">
              <a:solidFill>
                <a:srgbClr val="1F2B5B"/>
              </a:solidFill>
              <a:latin typeface="Montserrat Classic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25874" y="6594576"/>
            <a:ext cx="2088755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02716" y="623148"/>
            <a:ext cx="6985284" cy="9663852"/>
          </a:xfrm>
          <a:custGeom>
            <a:avLst/>
            <a:gdLst/>
            <a:ahLst/>
            <a:cxnLst/>
            <a:rect l="l" t="t" r="r" b="b"/>
            <a:pathLst>
              <a:path w="6985284" h="9663852">
                <a:moveTo>
                  <a:pt x="0" y="0"/>
                </a:moveTo>
                <a:lnTo>
                  <a:pt x="6985284" y="0"/>
                </a:lnTo>
                <a:lnTo>
                  <a:pt x="6985284" y="9663852"/>
                </a:lnTo>
                <a:lnTo>
                  <a:pt x="0" y="9663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201623" y="3646473"/>
            <a:ext cx="7956059" cy="1868396"/>
            <a:chOff x="0" y="0"/>
            <a:chExt cx="1268996" cy="298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3400" y="167638"/>
            <a:ext cx="12024806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770"/>
              </a:lnSpc>
              <a:spcBef>
                <a:spcPct val="0"/>
              </a:spcBef>
            </a:pPr>
            <a:r>
              <a:rPr lang="en-US" sz="6978" dirty="0" err="1" smtClean="0">
                <a:solidFill>
                  <a:srgbClr val="05066D"/>
                </a:solidFill>
                <a:latin typeface="Cocomat Pro Heavy"/>
              </a:rPr>
              <a:t>Une</a:t>
            </a:r>
            <a:r>
              <a:rPr lang="en-US" sz="6978" dirty="0" smtClean="0">
                <a:solidFill>
                  <a:srgbClr val="05066D"/>
                </a:solidFill>
                <a:latin typeface="Cocomat Pro Heavy"/>
              </a:rPr>
              <a:t> </a:t>
            </a:r>
            <a:r>
              <a:rPr lang="en-US" sz="6978" dirty="0" err="1" smtClean="0">
                <a:solidFill>
                  <a:srgbClr val="05066D"/>
                </a:solidFill>
                <a:latin typeface="Cocomat Pro Heavy"/>
              </a:rPr>
              <a:t>specialisation</a:t>
            </a:r>
            <a:r>
              <a:rPr lang="en-US" sz="6978" dirty="0" smtClean="0">
                <a:solidFill>
                  <a:srgbClr val="05066D"/>
                </a:solidFill>
                <a:latin typeface="Cocomat Pro Heavy"/>
              </a:rPr>
              <a:t> </a:t>
            </a:r>
            <a:r>
              <a:rPr lang="en-US" sz="6978" dirty="0" err="1" smtClean="0">
                <a:solidFill>
                  <a:srgbClr val="05066D"/>
                </a:solidFill>
                <a:latin typeface="Cocomat Pro Heavy"/>
              </a:rPr>
              <a:t>dans</a:t>
            </a:r>
            <a:r>
              <a:rPr lang="en-US" sz="6978" dirty="0" smtClean="0">
                <a:solidFill>
                  <a:srgbClr val="05066D"/>
                </a:solidFill>
                <a:latin typeface="Cocomat Pro Heavy"/>
              </a:rPr>
              <a:t> la </a:t>
            </a:r>
            <a:r>
              <a:rPr lang="en-US" sz="6978" dirty="0" err="1" smtClean="0">
                <a:solidFill>
                  <a:srgbClr val="05066D"/>
                </a:solidFill>
                <a:latin typeface="Cocomat Pro Heavy"/>
              </a:rPr>
              <a:t>prévention</a:t>
            </a:r>
            <a:endParaRPr lang="en-US" sz="6978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16503" y="4188433"/>
            <a:ext cx="764170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3"/>
              </a:lnSpc>
              <a:spcBef>
                <a:spcPct val="0"/>
              </a:spcBef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Prévention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dépistages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, Point Santé, Animation du réseau local</a:t>
            </a:r>
            <a:endParaRPr lang="en-US" sz="244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60928" y="3646655"/>
            <a:ext cx="6873872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3"/>
              </a:lnSpc>
              <a:spcBef>
                <a:spcPct val="0"/>
              </a:spcBef>
            </a:pPr>
            <a:r>
              <a:rPr lang="en-US" sz="3052" dirty="0" smtClean="0">
                <a:solidFill>
                  <a:srgbClr val="1F2B5B"/>
                </a:solidFill>
                <a:latin typeface="Montserrat Classic Bold"/>
              </a:rPr>
              <a:t>Santé des </a:t>
            </a:r>
            <a:r>
              <a:rPr lang="en-US" sz="3052" dirty="0" err="1" smtClean="0">
                <a:solidFill>
                  <a:srgbClr val="1F2B5B"/>
                </a:solidFill>
                <a:latin typeface="Montserrat Classic Bold"/>
              </a:rPr>
              <a:t>personnes</a:t>
            </a:r>
            <a:r>
              <a:rPr lang="en-US" sz="3052" dirty="0" smtClean="0">
                <a:solidFill>
                  <a:srgbClr val="1F2B5B"/>
                </a:solidFill>
                <a:latin typeface="Montserrat Classic Bold"/>
              </a:rPr>
              <a:t> </a:t>
            </a:r>
            <a:r>
              <a:rPr lang="en-US" sz="3052" dirty="0" err="1" smtClean="0">
                <a:solidFill>
                  <a:srgbClr val="1F2B5B"/>
                </a:solidFill>
                <a:latin typeface="Montserrat Classic Bold"/>
              </a:rPr>
              <a:t>vulnérables</a:t>
            </a:r>
            <a:endParaRPr lang="en-US" sz="3052" dirty="0">
              <a:solidFill>
                <a:srgbClr val="1F2B5B"/>
              </a:solidFill>
              <a:latin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38401" y="3581053"/>
            <a:ext cx="1648872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 dirty="0" smtClean="0">
                <a:solidFill>
                  <a:srgbClr val="337096"/>
                </a:solidFill>
                <a:latin typeface="Montserrat Classic Bold"/>
              </a:rPr>
              <a:t>03</a:t>
            </a:r>
            <a:endParaRPr lang="en-US" sz="9625" dirty="0">
              <a:solidFill>
                <a:srgbClr val="337096"/>
              </a:solidFill>
              <a:latin typeface="Montserrat Classic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4141430" y="6659997"/>
            <a:ext cx="7956059" cy="1868396"/>
            <a:chOff x="0" y="0"/>
            <a:chExt cx="1268996" cy="2980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976697" y="7201956"/>
            <a:ext cx="883320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3"/>
              </a:lnSpc>
              <a:spcBef>
                <a:spcPct val="0"/>
              </a:spcBef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Mise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place de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centre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 vaccination Type COVID-19</a:t>
            </a:r>
            <a:endParaRPr lang="en-US" sz="244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21121" y="6593322"/>
            <a:ext cx="6441787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3"/>
              </a:lnSpc>
              <a:spcBef>
                <a:spcPct val="0"/>
              </a:spcBef>
            </a:pPr>
            <a:r>
              <a:rPr lang="en-US" sz="3052" dirty="0" smtClean="0">
                <a:solidFill>
                  <a:srgbClr val="1F2B5B"/>
                </a:solidFill>
                <a:latin typeface="Montserrat Classic Bold"/>
              </a:rPr>
              <a:t>Gestion des crises </a:t>
            </a:r>
            <a:r>
              <a:rPr lang="en-US" sz="3052" dirty="0" err="1" smtClean="0">
                <a:solidFill>
                  <a:srgbClr val="1F2B5B"/>
                </a:solidFill>
                <a:latin typeface="Montserrat Classic Bold"/>
              </a:rPr>
              <a:t>sanitaires</a:t>
            </a:r>
            <a:endParaRPr lang="en-US" sz="3052" dirty="0">
              <a:solidFill>
                <a:srgbClr val="1F2B5B"/>
              </a:solidFill>
              <a:latin typeface="Montserrat Classic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25874" y="6594576"/>
            <a:ext cx="2088755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 dirty="0" smtClean="0">
                <a:solidFill>
                  <a:srgbClr val="337096"/>
                </a:solidFill>
                <a:latin typeface="Montserrat Classic Bold"/>
              </a:rPr>
              <a:t>04</a:t>
            </a:r>
            <a:endParaRPr lang="en-US" sz="9625" dirty="0">
              <a:solidFill>
                <a:srgbClr val="337096"/>
              </a:solidFill>
              <a:latin typeface="Montserrat Class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001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6"/>
          <p:cNvSpPr txBox="1"/>
          <p:nvPr/>
        </p:nvSpPr>
        <p:spPr>
          <a:xfrm>
            <a:off x="8001000" y="114300"/>
            <a:ext cx="10287000" cy="2360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70"/>
              </a:lnSpc>
              <a:spcBef>
                <a:spcPct val="0"/>
              </a:spcBef>
            </a:pPr>
            <a:r>
              <a:rPr lang="en-US" sz="4800" dirty="0" smtClean="0">
                <a:solidFill>
                  <a:srgbClr val="05066D"/>
                </a:solidFill>
                <a:latin typeface="Cocomat Pro Heavy"/>
              </a:rPr>
              <a:t>Le </a:t>
            </a:r>
            <a:r>
              <a:rPr lang="en-US" sz="4800" dirty="0" err="1" smtClean="0">
                <a:solidFill>
                  <a:srgbClr val="05066D"/>
                </a:solidFill>
                <a:latin typeface="Cocomat Pro Heavy"/>
              </a:rPr>
              <a:t>projet</a:t>
            </a:r>
            <a:r>
              <a:rPr lang="en-US" sz="4800" dirty="0" smtClean="0">
                <a:solidFill>
                  <a:srgbClr val="05066D"/>
                </a:solidFill>
                <a:latin typeface="Cocomat Pro Heavy"/>
              </a:rPr>
              <a:t> </a:t>
            </a:r>
            <a:r>
              <a:rPr lang="en-US" sz="4800" dirty="0" err="1" smtClean="0">
                <a:solidFill>
                  <a:srgbClr val="05066D"/>
                </a:solidFill>
                <a:latin typeface="Cocomat Pro Heavy"/>
              </a:rPr>
              <a:t>d’extension</a:t>
            </a:r>
            <a:r>
              <a:rPr lang="en-US" sz="4800" dirty="0" smtClean="0">
                <a:solidFill>
                  <a:srgbClr val="05066D"/>
                </a:solidFill>
                <a:latin typeface="Cocomat Pro Heavy"/>
              </a:rPr>
              <a:t> du CMS :</a:t>
            </a:r>
          </a:p>
          <a:p>
            <a:pPr marL="0" lvl="0" indent="0" algn="ctr">
              <a:lnSpc>
                <a:spcPts val="9770"/>
              </a:lnSpc>
              <a:spcBef>
                <a:spcPct val="0"/>
              </a:spcBef>
            </a:pPr>
            <a:r>
              <a:rPr lang="en-US" sz="4800" dirty="0" smtClean="0">
                <a:solidFill>
                  <a:srgbClr val="05066D"/>
                </a:solidFill>
                <a:latin typeface="Cocomat Pro Heavy"/>
              </a:rPr>
              <a:t>UN PROJET AMBITIEUX</a:t>
            </a:r>
            <a:endParaRPr lang="en-US" sz="4800" dirty="0">
              <a:solidFill>
                <a:srgbClr val="05066D"/>
              </a:solidFill>
              <a:latin typeface="Cocomat Pro Heavy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458200" y="3068704"/>
            <a:ext cx="9601200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4 cabinets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médicaux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supplémentaires</a:t>
            </a:r>
            <a:endParaRPr lang="en-US" sz="2445" dirty="0" smtClean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Accueil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Maison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des Adolescents du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Sud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92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Création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d’une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Maison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Prévention</a:t>
            </a:r>
            <a:endParaRPr lang="en-US" sz="2445" dirty="0" smtClean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Création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d’une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Maison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Médicale de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Garde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Soirs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et Week-end</a:t>
            </a: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Extension des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horaires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du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Laboratoire</a:t>
            </a:r>
            <a:endParaRPr lang="en-US" sz="2445" dirty="0" smtClean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Mise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place d’un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sas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cas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d’épidémie</a:t>
            </a:r>
            <a:endParaRPr lang="en-US" sz="2445" dirty="0" smtClean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Modernisation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des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équipements</a:t>
            </a:r>
            <a:endParaRPr lang="en-US" sz="2445" dirty="0" smtClean="0">
              <a:solidFill>
                <a:srgbClr val="000000"/>
              </a:solidFill>
              <a:latin typeface="Montserrat"/>
            </a:endParaRPr>
          </a:p>
          <a:p>
            <a:pPr marL="342900" indent="-342900">
              <a:lnSpc>
                <a:spcPts val="3423"/>
              </a:lnSpc>
              <a:spcBef>
                <a:spcPct val="0"/>
              </a:spcBef>
              <a:buFontTx/>
              <a:buChar char="-"/>
            </a:pP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Un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équipement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45" dirty="0" err="1" smtClean="0">
                <a:solidFill>
                  <a:srgbClr val="000000"/>
                </a:solidFill>
                <a:latin typeface="Montserrat"/>
              </a:rPr>
              <a:t>entièrement</a:t>
            </a:r>
            <a:r>
              <a:rPr lang="en-US" sz="2445" dirty="0" smtClean="0">
                <a:solidFill>
                  <a:srgbClr val="000000"/>
                </a:solidFill>
                <a:latin typeface="Montserrat"/>
              </a:rPr>
              <a:t> accessible aux patients</a:t>
            </a:r>
            <a:endParaRPr lang="en-US" sz="2445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Freeform 2"/>
          <p:cNvSpPr/>
          <p:nvPr/>
        </p:nvSpPr>
        <p:spPr>
          <a:xfrm>
            <a:off x="457200" y="387286"/>
            <a:ext cx="5656618" cy="9286985"/>
          </a:xfrm>
          <a:custGeom>
            <a:avLst/>
            <a:gdLst/>
            <a:ahLst/>
            <a:cxnLst/>
            <a:rect l="l" t="t" r="r" b="b"/>
            <a:pathLst>
              <a:path w="5656618" h="9286985">
                <a:moveTo>
                  <a:pt x="0" y="0"/>
                </a:moveTo>
                <a:lnTo>
                  <a:pt x="5656618" y="0"/>
                </a:lnTo>
                <a:lnTo>
                  <a:pt x="5656618" y="9286985"/>
                </a:lnTo>
                <a:lnTo>
                  <a:pt x="0" y="9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688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470</Words>
  <Application>Microsoft Office PowerPoint</Application>
  <PresentationFormat>Personnalisé</PresentationFormat>
  <Paragraphs>137</Paragraphs>
  <Slides>20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Cocomat Pro Heavy</vt:lpstr>
      <vt:lpstr>Montserrat Medium</vt:lpstr>
      <vt:lpstr>Calibri</vt:lpstr>
      <vt:lpstr>Bookman Old Style</vt:lpstr>
      <vt:lpstr>Montserrat</vt:lpstr>
      <vt:lpstr>Arial</vt:lpstr>
      <vt:lpstr>Times New Roman</vt:lpstr>
      <vt:lpstr>Montserrat Classic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creative modern medical clinic presentation</dc:title>
  <dc:creator>Guillaume VISSIO</dc:creator>
  <cp:lastModifiedBy>Floriane AUBRET</cp:lastModifiedBy>
  <cp:revision>17</cp:revision>
  <dcterms:created xsi:type="dcterms:W3CDTF">2006-08-16T00:00:00Z</dcterms:created>
  <dcterms:modified xsi:type="dcterms:W3CDTF">2023-11-27T10:27:20Z</dcterms:modified>
  <dc:identifier>DAF0UeQYZeM</dc:identifier>
</cp:coreProperties>
</file>