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02" r:id="rId5"/>
    <p:sldId id="276" r:id="rId6"/>
    <p:sldId id="291" r:id="rId7"/>
    <p:sldId id="277" r:id="rId8"/>
    <p:sldId id="292" r:id="rId9"/>
    <p:sldId id="293" r:id="rId10"/>
    <p:sldId id="300" r:id="rId11"/>
    <p:sldId id="294" r:id="rId12"/>
    <p:sldId id="299" r:id="rId13"/>
    <p:sldId id="296" r:id="rId14"/>
    <p:sldId id="297" r:id="rId15"/>
    <p:sldId id="298" r:id="rId16"/>
    <p:sldId id="295" r:id="rId17"/>
    <p:sldId id="304" r:id="rId18"/>
    <p:sldId id="305" r:id="rId19"/>
    <p:sldId id="306" r:id="rId20"/>
    <p:sldId id="280" r:id="rId21"/>
    <p:sldId id="303" r:id="rId22"/>
    <p:sldId id="27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BOUT Jean" initials="TJ" lastIdx="3" clrIdx="0">
    <p:extLst>
      <p:ext uri="{19B8F6BF-5375-455C-9EA6-DF929625EA0E}">
        <p15:presenceInfo xmlns:p15="http://schemas.microsoft.com/office/powerpoint/2012/main" userId="S::jean.tribout@seqens.fr::50e2b6d2-b87f-41bf-81ae-d6e55cfed579" providerId="AD"/>
      </p:ext>
    </p:extLst>
  </p:cmAuthor>
  <p:cmAuthor id="2" name="VARIOT Kevin" initials="VK" lastIdx="6" clrIdx="1">
    <p:extLst>
      <p:ext uri="{19B8F6BF-5375-455C-9EA6-DF929625EA0E}">
        <p15:presenceInfo xmlns:p15="http://schemas.microsoft.com/office/powerpoint/2012/main" userId="S::kevin.variot@seqens.fr::a34acae4-1bf4-4cbf-b7f0-20f2db3d5e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B4C"/>
    <a:srgbClr val="003F7A"/>
    <a:srgbClr val="F8F8F8"/>
    <a:srgbClr val="000000"/>
    <a:srgbClr val="3DA1FF"/>
    <a:srgbClr val="FBBD0B"/>
    <a:srgbClr val="EB5B3F"/>
    <a:srgbClr val="0D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E8A014-5E3E-46E6-80D0-2FFE29B201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1" y="0"/>
            <a:ext cx="12188389" cy="6858000"/>
          </a:xfrm>
          <a:prstGeom prst="rect">
            <a:avLst/>
          </a:prstGeom>
        </p:spPr>
      </p:pic>
      <p:sp>
        <p:nvSpPr>
          <p:cNvPr id="8" name="Espace réservé du titre 1">
            <a:extLst>
              <a:ext uri="{FF2B5EF4-FFF2-40B4-BE49-F238E27FC236}">
                <a16:creationId xmlns:a16="http://schemas.microsoft.com/office/drawing/2014/main" id="{36A8C043-DA47-4645-8529-0965E0EB2877}"/>
              </a:ext>
            </a:extLst>
          </p:cNvPr>
          <p:cNvSpPr>
            <a:spLocks noGrp="1"/>
          </p:cNvSpPr>
          <p:nvPr>
            <p:ph type="title"/>
          </p:nvPr>
        </p:nvSpPr>
        <p:spPr>
          <a:xfrm>
            <a:off x="6619580" y="2102421"/>
            <a:ext cx="4915293" cy="1325563"/>
          </a:xfrm>
          <a:prstGeom prst="rect">
            <a:avLst/>
          </a:prstGeom>
        </p:spPr>
        <p:txBody>
          <a:bodyPr vert="horz" lIns="91440" tIns="45720" rIns="91440" bIns="45720" rtlCol="0" anchor="ctr">
            <a:normAutofit/>
          </a:bodyPr>
          <a:lstStyle/>
          <a:p>
            <a:r>
              <a:rPr lang="fr-FR" dirty="0"/>
              <a:t>Modifiez le style du titre</a:t>
            </a:r>
          </a:p>
        </p:txBody>
      </p:sp>
      <p:sp>
        <p:nvSpPr>
          <p:cNvPr id="9" name="Espace réservé de la date 3">
            <a:extLst>
              <a:ext uri="{FF2B5EF4-FFF2-40B4-BE49-F238E27FC236}">
                <a16:creationId xmlns:a16="http://schemas.microsoft.com/office/drawing/2014/main" id="{D2CCC7F8-E375-4A5D-A97E-6792016CE687}"/>
              </a:ext>
            </a:extLst>
          </p:cNvPr>
          <p:cNvSpPr>
            <a:spLocks noGrp="1"/>
          </p:cNvSpPr>
          <p:nvPr>
            <p:ph type="dt" sz="half" idx="2"/>
          </p:nvPr>
        </p:nvSpPr>
        <p:spPr>
          <a:xfrm>
            <a:off x="9077227" y="4555830"/>
            <a:ext cx="2743200" cy="365125"/>
          </a:xfrm>
          <a:prstGeom prst="rect">
            <a:avLst/>
          </a:prstGeom>
        </p:spPr>
        <p:txBody>
          <a:bodyPr vert="horz" lIns="91440" tIns="45720" rIns="91440" bIns="45720" rtlCol="0" anchor="ctr"/>
          <a:lstStyle>
            <a:lvl1pPr algn="r">
              <a:defRPr sz="1600">
                <a:solidFill>
                  <a:srgbClr val="3DA1FF"/>
                </a:solidFill>
              </a:defRPr>
            </a:lvl1pPr>
          </a:lstStyle>
          <a:p>
            <a:fld id="{86AA57E0-827D-493F-983F-A85783E83E10}" type="datetimeFigureOut">
              <a:rPr lang="fr-FR" smtClean="0"/>
              <a:pPr/>
              <a:t>28/09/2020</a:t>
            </a:fld>
            <a:endParaRPr lang="fr-FR" dirty="0"/>
          </a:p>
        </p:txBody>
      </p:sp>
    </p:spTree>
    <p:extLst>
      <p:ext uri="{BB962C8B-B14F-4D97-AF65-F5344CB8AC3E}">
        <p14:creationId xmlns:p14="http://schemas.microsoft.com/office/powerpoint/2010/main" val="3164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E8063A-575B-422F-AE7B-1E576FE0A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7" name="Espace réservé du contenu 2">
            <a:extLst>
              <a:ext uri="{FF2B5EF4-FFF2-40B4-BE49-F238E27FC236}">
                <a16:creationId xmlns:a16="http://schemas.microsoft.com/office/drawing/2014/main" id="{56B9D44C-2607-4DC8-867A-553D73131B3D}"/>
              </a:ext>
            </a:extLst>
          </p:cNvPr>
          <p:cNvSpPr>
            <a:spLocks noGrp="1"/>
          </p:cNvSpPr>
          <p:nvPr>
            <p:ph sz="half" idx="1"/>
          </p:nvPr>
        </p:nvSpPr>
        <p:spPr>
          <a:xfrm>
            <a:off x="838200" y="1825625"/>
            <a:ext cx="51816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3">
            <a:extLst>
              <a:ext uri="{FF2B5EF4-FFF2-40B4-BE49-F238E27FC236}">
                <a16:creationId xmlns:a16="http://schemas.microsoft.com/office/drawing/2014/main" id="{50E8DFEF-BA89-4071-BD65-E9D907CA9090}"/>
              </a:ext>
            </a:extLst>
          </p:cNvPr>
          <p:cNvSpPr>
            <a:spLocks noGrp="1"/>
          </p:cNvSpPr>
          <p:nvPr>
            <p:ph sz="half" idx="2"/>
          </p:nvPr>
        </p:nvSpPr>
        <p:spPr>
          <a:xfrm>
            <a:off x="6172200" y="1825625"/>
            <a:ext cx="51816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1">
            <a:extLst>
              <a:ext uri="{FF2B5EF4-FFF2-40B4-BE49-F238E27FC236}">
                <a16:creationId xmlns:a16="http://schemas.microsoft.com/office/drawing/2014/main" id="{F3248459-D30B-4288-9EF8-91BE298C431E}"/>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0" name="Espace réservé du numéro de diapositive 5">
            <a:extLst>
              <a:ext uri="{FF2B5EF4-FFF2-40B4-BE49-F238E27FC236}">
                <a16:creationId xmlns:a16="http://schemas.microsoft.com/office/drawing/2014/main" id="{6EBC29A9-C8BF-4BDB-8001-A7A92576F6C5}"/>
              </a:ext>
            </a:extLst>
          </p:cNvPr>
          <p:cNvSpPr>
            <a:spLocks noGrp="1"/>
          </p:cNvSpPr>
          <p:nvPr>
            <p:ph type="sldNum" sz="quarter" idx="12"/>
          </p:nvPr>
        </p:nvSpPr>
        <p:spPr>
          <a:xfrm>
            <a:off x="211318" y="6290362"/>
            <a:ext cx="2743200" cy="365125"/>
          </a:xfrm>
          <a:prstGeom prst="rect">
            <a:avLst/>
          </a:prstGeom>
        </p:spPr>
        <p:txBody>
          <a:bodyPr/>
          <a:lstStyle>
            <a:lvl1pPr>
              <a:defRPr>
                <a:solidFill>
                  <a:srgbClr val="EB5B3F"/>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340156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F4EC351-AE7A-45B5-B077-9774D2A748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2" name="Titre 1">
            <a:extLst>
              <a:ext uri="{FF2B5EF4-FFF2-40B4-BE49-F238E27FC236}">
                <a16:creationId xmlns:a16="http://schemas.microsoft.com/office/drawing/2014/main" id="{562C8E07-A2A5-44D1-8C46-4F4B86BA233E}"/>
              </a:ext>
            </a:extLst>
          </p:cNvPr>
          <p:cNvSpPr>
            <a:spLocks noGrp="1"/>
          </p:cNvSpPr>
          <p:nvPr>
            <p:ph type="title"/>
          </p:nvPr>
        </p:nvSpPr>
        <p:spPr>
          <a:xfrm>
            <a:off x="4091234" y="2092753"/>
            <a:ext cx="7541443" cy="914400"/>
          </a:xfrm>
          <a:prstGeom prst="rect">
            <a:avLst/>
          </a:prstGeom>
        </p:spPr>
        <p:txBody>
          <a:bodyPr/>
          <a:lstStyle>
            <a:lvl1pPr marL="857250" indent="-857250">
              <a:buClr>
                <a:srgbClr val="FBBD0B"/>
              </a:buClr>
              <a:buFont typeface="+mj-lt"/>
              <a:buAutoNum type="romanUcPeriod"/>
              <a:defRPr>
                <a:solidFill>
                  <a:schemeClr val="accent3">
                    <a:lumMod val="50000"/>
                  </a:schemeClr>
                </a:solidFill>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518B54F3-3480-4AA3-AA4D-2D81130BC547}"/>
              </a:ext>
            </a:extLst>
          </p:cNvPr>
          <p:cNvSpPr>
            <a:spLocks noGrp="1"/>
          </p:cNvSpPr>
          <p:nvPr>
            <p:ph type="sldNum" sz="quarter" idx="12"/>
          </p:nvPr>
        </p:nvSpPr>
        <p:spPr>
          <a:xfrm>
            <a:off x="211318" y="6290362"/>
            <a:ext cx="2743200" cy="365125"/>
          </a:xfrm>
          <a:prstGeom prst="rect">
            <a:avLst/>
          </a:prstGeom>
        </p:spPr>
        <p:txBody>
          <a:bodyPr/>
          <a:lstStyle>
            <a:lvl1pPr>
              <a:defRPr>
                <a:solidFill>
                  <a:schemeClr val="bg1"/>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147773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B03661F-73EA-4651-B6BD-A5395D2CC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FBBD0B"/>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8712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1A8B730-1002-404E-838C-0B4FB22755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176"/>
            <a:ext cx="12194031" cy="6861175"/>
          </a:xfrm>
          <a:prstGeom prst="rect">
            <a:avLst/>
          </a:prstGeom>
        </p:spPr>
      </p:pic>
      <p:sp>
        <p:nvSpPr>
          <p:cNvPr id="7" name="Espace réservé du contenu 2">
            <a:extLst>
              <a:ext uri="{FF2B5EF4-FFF2-40B4-BE49-F238E27FC236}">
                <a16:creationId xmlns:a16="http://schemas.microsoft.com/office/drawing/2014/main" id="{56B9D44C-2607-4DC8-867A-553D73131B3D}"/>
              </a:ext>
            </a:extLst>
          </p:cNvPr>
          <p:cNvSpPr>
            <a:spLocks noGrp="1"/>
          </p:cNvSpPr>
          <p:nvPr>
            <p:ph sz="half" idx="1"/>
          </p:nvPr>
        </p:nvSpPr>
        <p:spPr>
          <a:xfrm>
            <a:off x="838200" y="1825625"/>
            <a:ext cx="51816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3">
            <a:extLst>
              <a:ext uri="{FF2B5EF4-FFF2-40B4-BE49-F238E27FC236}">
                <a16:creationId xmlns:a16="http://schemas.microsoft.com/office/drawing/2014/main" id="{50E8DFEF-BA89-4071-BD65-E9D907CA9090}"/>
              </a:ext>
            </a:extLst>
          </p:cNvPr>
          <p:cNvSpPr>
            <a:spLocks noGrp="1"/>
          </p:cNvSpPr>
          <p:nvPr>
            <p:ph sz="half" idx="2"/>
          </p:nvPr>
        </p:nvSpPr>
        <p:spPr>
          <a:xfrm>
            <a:off x="6172200" y="1825625"/>
            <a:ext cx="51816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1">
            <a:extLst>
              <a:ext uri="{FF2B5EF4-FFF2-40B4-BE49-F238E27FC236}">
                <a16:creationId xmlns:a16="http://schemas.microsoft.com/office/drawing/2014/main" id="{F3248459-D30B-4288-9EF8-91BE298C431E}"/>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0" name="Espace réservé du numéro de diapositive 5">
            <a:extLst>
              <a:ext uri="{FF2B5EF4-FFF2-40B4-BE49-F238E27FC236}">
                <a16:creationId xmlns:a16="http://schemas.microsoft.com/office/drawing/2014/main" id="{5491D753-BCB2-4608-AB12-C0C9D04FD8FE}"/>
              </a:ext>
            </a:extLst>
          </p:cNvPr>
          <p:cNvSpPr>
            <a:spLocks noGrp="1"/>
          </p:cNvSpPr>
          <p:nvPr>
            <p:ph type="sldNum" sz="quarter" idx="12"/>
          </p:nvPr>
        </p:nvSpPr>
        <p:spPr>
          <a:xfrm>
            <a:off x="211318" y="6290362"/>
            <a:ext cx="2743200" cy="365125"/>
          </a:xfrm>
          <a:prstGeom prst="rect">
            <a:avLst/>
          </a:prstGeom>
        </p:spPr>
        <p:txBody>
          <a:bodyPr/>
          <a:lstStyle>
            <a:lvl1pPr>
              <a:defRPr>
                <a:solidFill>
                  <a:srgbClr val="FBBD0B"/>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2671894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4855E15-F4CB-452A-A167-79A5274D37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re 1">
            <a:extLst>
              <a:ext uri="{FF2B5EF4-FFF2-40B4-BE49-F238E27FC236}">
                <a16:creationId xmlns:a16="http://schemas.microsoft.com/office/drawing/2014/main" id="{562C8E07-A2A5-44D1-8C46-4F4B86BA233E}"/>
              </a:ext>
            </a:extLst>
          </p:cNvPr>
          <p:cNvSpPr>
            <a:spLocks noGrp="1"/>
          </p:cNvSpPr>
          <p:nvPr>
            <p:ph type="title"/>
          </p:nvPr>
        </p:nvSpPr>
        <p:spPr>
          <a:xfrm>
            <a:off x="4091234" y="2092753"/>
            <a:ext cx="7541443" cy="914400"/>
          </a:xfrm>
          <a:prstGeom prst="rect">
            <a:avLst/>
          </a:prstGeom>
        </p:spPr>
        <p:txBody>
          <a:bodyPr/>
          <a:lstStyle>
            <a:lvl1pPr marL="857250" indent="-857250">
              <a:buClr>
                <a:srgbClr val="003F7A"/>
              </a:buClr>
              <a:buFont typeface="+mj-lt"/>
              <a:buAutoNum type="romanUcPeriod"/>
              <a:defRPr>
                <a:solidFill>
                  <a:schemeClr val="accent3">
                    <a:lumMod val="50000"/>
                  </a:schemeClr>
                </a:solidFill>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518B54F3-3480-4AA3-AA4D-2D81130BC547}"/>
              </a:ext>
            </a:extLst>
          </p:cNvPr>
          <p:cNvSpPr>
            <a:spLocks noGrp="1"/>
          </p:cNvSpPr>
          <p:nvPr>
            <p:ph type="sldNum" sz="quarter" idx="12"/>
          </p:nvPr>
        </p:nvSpPr>
        <p:spPr>
          <a:xfrm>
            <a:off x="211318" y="6290362"/>
            <a:ext cx="2743200" cy="365125"/>
          </a:xfrm>
          <a:prstGeom prst="rect">
            <a:avLst/>
          </a:prstGeom>
        </p:spPr>
        <p:txBody>
          <a:bodyPr/>
          <a:lstStyle>
            <a:lvl1pPr>
              <a:defRPr>
                <a:solidFill>
                  <a:schemeClr val="bg1"/>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2235856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47B6C7-2DBA-4B7D-AD5A-E47B5EB60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FBBD0B"/>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1690629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29485F0-78F4-4A48-9B4D-C126E0CC9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7" name="Espace réservé du contenu 2">
            <a:extLst>
              <a:ext uri="{FF2B5EF4-FFF2-40B4-BE49-F238E27FC236}">
                <a16:creationId xmlns:a16="http://schemas.microsoft.com/office/drawing/2014/main" id="{56B9D44C-2607-4DC8-867A-553D73131B3D}"/>
              </a:ext>
            </a:extLst>
          </p:cNvPr>
          <p:cNvSpPr>
            <a:spLocks noGrp="1"/>
          </p:cNvSpPr>
          <p:nvPr>
            <p:ph sz="half" idx="1"/>
          </p:nvPr>
        </p:nvSpPr>
        <p:spPr>
          <a:xfrm>
            <a:off x="838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3">
            <a:extLst>
              <a:ext uri="{FF2B5EF4-FFF2-40B4-BE49-F238E27FC236}">
                <a16:creationId xmlns:a16="http://schemas.microsoft.com/office/drawing/2014/main" id="{50E8DFEF-BA89-4071-BD65-E9D907CA9090}"/>
              </a:ext>
            </a:extLst>
          </p:cNvPr>
          <p:cNvSpPr>
            <a:spLocks noGrp="1"/>
          </p:cNvSpPr>
          <p:nvPr>
            <p:ph sz="half" idx="2"/>
          </p:nvPr>
        </p:nvSpPr>
        <p:spPr>
          <a:xfrm>
            <a:off x="6172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1">
            <a:extLst>
              <a:ext uri="{FF2B5EF4-FFF2-40B4-BE49-F238E27FC236}">
                <a16:creationId xmlns:a16="http://schemas.microsoft.com/office/drawing/2014/main" id="{F3248459-D30B-4288-9EF8-91BE298C431E}"/>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0" name="Espace réservé du numéro de diapositive 5">
            <a:extLst>
              <a:ext uri="{FF2B5EF4-FFF2-40B4-BE49-F238E27FC236}">
                <a16:creationId xmlns:a16="http://schemas.microsoft.com/office/drawing/2014/main" id="{5491D753-BCB2-4608-AB12-C0C9D04FD8FE}"/>
              </a:ext>
            </a:extLst>
          </p:cNvPr>
          <p:cNvSpPr>
            <a:spLocks noGrp="1"/>
          </p:cNvSpPr>
          <p:nvPr>
            <p:ph type="sldNum" sz="quarter" idx="12"/>
          </p:nvPr>
        </p:nvSpPr>
        <p:spPr>
          <a:xfrm>
            <a:off x="211318" y="6290362"/>
            <a:ext cx="2743200" cy="365125"/>
          </a:xfrm>
          <a:prstGeom prst="rect">
            <a:avLst/>
          </a:prstGeom>
        </p:spPr>
        <p:txBody>
          <a:bodyPr/>
          <a:lstStyle>
            <a:lvl1pPr>
              <a:defRPr>
                <a:solidFill>
                  <a:srgbClr val="FBBD0B"/>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145328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9964084-68A2-4839-BDED-D51796B4A1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6711" y="2822240"/>
            <a:ext cx="2818577" cy="1213520"/>
          </a:xfrm>
          <a:prstGeom prst="rect">
            <a:avLst/>
          </a:prstGeom>
        </p:spPr>
      </p:pic>
    </p:spTree>
    <p:extLst>
      <p:ext uri="{BB962C8B-B14F-4D97-AF65-F5344CB8AC3E}">
        <p14:creationId xmlns:p14="http://schemas.microsoft.com/office/powerpoint/2010/main" val="390806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2EDF740-A013-4E14-A564-9BCC9C5816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2" name="Titre 1">
            <a:extLst>
              <a:ext uri="{FF2B5EF4-FFF2-40B4-BE49-F238E27FC236}">
                <a16:creationId xmlns:a16="http://schemas.microsoft.com/office/drawing/2014/main" id="{562C8E07-A2A5-44D1-8C46-4F4B86BA233E}"/>
              </a:ext>
            </a:extLst>
          </p:cNvPr>
          <p:cNvSpPr>
            <a:spLocks noGrp="1"/>
          </p:cNvSpPr>
          <p:nvPr>
            <p:ph type="title"/>
          </p:nvPr>
        </p:nvSpPr>
        <p:spPr>
          <a:xfrm>
            <a:off x="4091234" y="2092753"/>
            <a:ext cx="7541443" cy="914400"/>
          </a:xfrm>
          <a:prstGeom prst="rect">
            <a:avLst/>
          </a:prstGeom>
        </p:spPr>
        <p:txBody>
          <a:bodyPr/>
          <a:lstStyle>
            <a:lvl1pPr marL="857250" indent="-857250">
              <a:buClr>
                <a:srgbClr val="0D8D8D"/>
              </a:buClr>
              <a:buFont typeface="+mj-lt"/>
              <a:buAutoNum type="romanUcPeriod"/>
              <a:defRPr>
                <a:solidFill>
                  <a:schemeClr val="accent3">
                    <a:lumMod val="50000"/>
                  </a:schemeClr>
                </a:solidFill>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518B54F3-3480-4AA3-AA4D-2D81130BC547}"/>
              </a:ext>
            </a:extLst>
          </p:cNvPr>
          <p:cNvSpPr>
            <a:spLocks noGrp="1"/>
          </p:cNvSpPr>
          <p:nvPr>
            <p:ph type="sldNum" sz="quarter" idx="12"/>
          </p:nvPr>
        </p:nvSpPr>
        <p:spPr>
          <a:xfrm>
            <a:off x="211318" y="6290362"/>
            <a:ext cx="2743200" cy="365125"/>
          </a:xfrm>
          <a:prstGeom prst="rect">
            <a:avLst/>
          </a:prstGeom>
        </p:spPr>
        <p:txBody>
          <a:bodyPr/>
          <a:lstStyle>
            <a:lvl1pPr>
              <a:defRPr>
                <a:solidFill>
                  <a:srgbClr val="F8F8F8"/>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331646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4C660D2-47AE-4217-83A1-4F895D0F0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0D8D8D"/>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11416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938AEF0-6A71-4A92-9703-25FA7D864F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0D8D8D"/>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30009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BCAAA58-49BC-4F85-887A-DEED64E754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2" name="Titre 1">
            <a:extLst>
              <a:ext uri="{FF2B5EF4-FFF2-40B4-BE49-F238E27FC236}">
                <a16:creationId xmlns:a16="http://schemas.microsoft.com/office/drawing/2014/main" id="{562C8E07-A2A5-44D1-8C46-4F4B86BA233E}"/>
              </a:ext>
            </a:extLst>
          </p:cNvPr>
          <p:cNvSpPr>
            <a:spLocks noGrp="1"/>
          </p:cNvSpPr>
          <p:nvPr>
            <p:ph type="title"/>
          </p:nvPr>
        </p:nvSpPr>
        <p:spPr>
          <a:xfrm>
            <a:off x="4091234" y="2092753"/>
            <a:ext cx="7541443" cy="914400"/>
          </a:xfrm>
          <a:prstGeom prst="rect">
            <a:avLst/>
          </a:prstGeom>
        </p:spPr>
        <p:txBody>
          <a:bodyPr/>
          <a:lstStyle>
            <a:lvl1pPr marL="857250" indent="-857250">
              <a:buClr>
                <a:srgbClr val="E50B4C"/>
              </a:buClr>
              <a:buFont typeface="+mj-lt"/>
              <a:buAutoNum type="romanUcPeriod"/>
              <a:defRPr>
                <a:solidFill>
                  <a:schemeClr val="accent3">
                    <a:lumMod val="50000"/>
                  </a:schemeClr>
                </a:solidFill>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518B54F3-3480-4AA3-AA4D-2D81130BC547}"/>
              </a:ext>
            </a:extLst>
          </p:cNvPr>
          <p:cNvSpPr>
            <a:spLocks noGrp="1"/>
          </p:cNvSpPr>
          <p:nvPr>
            <p:ph type="sldNum" sz="quarter" idx="12"/>
          </p:nvPr>
        </p:nvSpPr>
        <p:spPr>
          <a:xfrm>
            <a:off x="211318" y="6290362"/>
            <a:ext cx="2743200" cy="365125"/>
          </a:xfrm>
          <a:prstGeom prst="rect">
            <a:avLst/>
          </a:prstGeom>
        </p:spPr>
        <p:txBody>
          <a:bodyPr/>
          <a:lstStyle>
            <a:lvl1pPr>
              <a:defRPr>
                <a:solidFill>
                  <a:schemeClr val="bg1"/>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4769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45ECDCB-5067-4281-995A-5AB770C77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E50B4C"/>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366623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CD5CF3D-7A2E-4CAB-B97B-625071F3C5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5" name="Espace réservé du contenu 2">
            <a:extLst>
              <a:ext uri="{FF2B5EF4-FFF2-40B4-BE49-F238E27FC236}">
                <a16:creationId xmlns:a16="http://schemas.microsoft.com/office/drawing/2014/main" id="{4D9DBBD1-714B-431C-A224-2FCA61DD45DB}"/>
              </a:ext>
            </a:extLst>
          </p:cNvPr>
          <p:cNvSpPr>
            <a:spLocks noGrp="1"/>
          </p:cNvSpPr>
          <p:nvPr>
            <p:ph sz="half" idx="1"/>
          </p:nvPr>
        </p:nvSpPr>
        <p:spPr>
          <a:xfrm>
            <a:off x="838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3">
            <a:extLst>
              <a:ext uri="{FF2B5EF4-FFF2-40B4-BE49-F238E27FC236}">
                <a16:creationId xmlns:a16="http://schemas.microsoft.com/office/drawing/2014/main" id="{8B81080D-8786-43E3-A975-B354F887C6F2}"/>
              </a:ext>
            </a:extLst>
          </p:cNvPr>
          <p:cNvSpPr>
            <a:spLocks noGrp="1"/>
          </p:cNvSpPr>
          <p:nvPr>
            <p:ph sz="half" idx="2"/>
          </p:nvPr>
        </p:nvSpPr>
        <p:spPr>
          <a:xfrm>
            <a:off x="6172200" y="1825625"/>
            <a:ext cx="51816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itre 1">
            <a:extLst>
              <a:ext uri="{FF2B5EF4-FFF2-40B4-BE49-F238E27FC236}">
                <a16:creationId xmlns:a16="http://schemas.microsoft.com/office/drawing/2014/main" id="{5D6C3118-95D9-4745-BC0F-7B1E7A553B1C}"/>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8" name="Espace réservé du numéro de diapositive 5">
            <a:extLst>
              <a:ext uri="{FF2B5EF4-FFF2-40B4-BE49-F238E27FC236}">
                <a16:creationId xmlns:a16="http://schemas.microsoft.com/office/drawing/2014/main" id="{1CD92219-1B7D-4C45-B8BE-0B2F9250F07C}"/>
              </a:ext>
            </a:extLst>
          </p:cNvPr>
          <p:cNvSpPr>
            <a:spLocks noGrp="1"/>
          </p:cNvSpPr>
          <p:nvPr>
            <p:ph type="sldNum" sz="quarter" idx="12"/>
          </p:nvPr>
        </p:nvSpPr>
        <p:spPr>
          <a:xfrm>
            <a:off x="211318" y="6290362"/>
            <a:ext cx="2743200" cy="365125"/>
          </a:xfrm>
          <a:prstGeom prst="rect">
            <a:avLst/>
          </a:prstGeom>
        </p:spPr>
        <p:txBody>
          <a:bodyPr/>
          <a:lstStyle>
            <a:lvl1pPr>
              <a:defRPr>
                <a:solidFill>
                  <a:srgbClr val="E50B4C"/>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225691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D52A7CC-EF91-4384-9118-D7DD9358EE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2" name="Titre 1">
            <a:extLst>
              <a:ext uri="{FF2B5EF4-FFF2-40B4-BE49-F238E27FC236}">
                <a16:creationId xmlns:a16="http://schemas.microsoft.com/office/drawing/2014/main" id="{562C8E07-A2A5-44D1-8C46-4F4B86BA233E}"/>
              </a:ext>
            </a:extLst>
          </p:cNvPr>
          <p:cNvSpPr>
            <a:spLocks noGrp="1"/>
          </p:cNvSpPr>
          <p:nvPr>
            <p:ph type="title"/>
          </p:nvPr>
        </p:nvSpPr>
        <p:spPr>
          <a:xfrm>
            <a:off x="4091234" y="2092753"/>
            <a:ext cx="7541443" cy="914400"/>
          </a:xfrm>
          <a:prstGeom prst="rect">
            <a:avLst/>
          </a:prstGeom>
        </p:spPr>
        <p:txBody>
          <a:bodyPr/>
          <a:lstStyle>
            <a:lvl1pPr marL="857250" indent="-857250">
              <a:buClr>
                <a:srgbClr val="EB5B3F"/>
              </a:buClr>
              <a:buFont typeface="+mj-lt"/>
              <a:buAutoNum type="romanUcPeriod"/>
              <a:defRPr>
                <a:solidFill>
                  <a:schemeClr val="accent3">
                    <a:lumMod val="50000"/>
                  </a:schemeClr>
                </a:solidFill>
              </a:defRPr>
            </a:lvl1pPr>
          </a:lstStyle>
          <a:p>
            <a:r>
              <a:rPr lang="fr-FR" dirty="0"/>
              <a:t>Modifiez le style du titre</a:t>
            </a:r>
          </a:p>
        </p:txBody>
      </p:sp>
      <p:sp>
        <p:nvSpPr>
          <p:cNvPr id="6" name="Espace réservé du numéro de diapositive 5">
            <a:extLst>
              <a:ext uri="{FF2B5EF4-FFF2-40B4-BE49-F238E27FC236}">
                <a16:creationId xmlns:a16="http://schemas.microsoft.com/office/drawing/2014/main" id="{518B54F3-3480-4AA3-AA4D-2D81130BC547}"/>
              </a:ext>
            </a:extLst>
          </p:cNvPr>
          <p:cNvSpPr>
            <a:spLocks noGrp="1"/>
          </p:cNvSpPr>
          <p:nvPr>
            <p:ph type="sldNum" sz="quarter" idx="12"/>
          </p:nvPr>
        </p:nvSpPr>
        <p:spPr>
          <a:xfrm>
            <a:off x="211318" y="6290362"/>
            <a:ext cx="2743200" cy="365125"/>
          </a:xfrm>
          <a:prstGeom prst="rect">
            <a:avLst/>
          </a:prstGeom>
        </p:spPr>
        <p:txBody>
          <a:bodyPr/>
          <a:lstStyle>
            <a:lvl1pPr>
              <a:defRPr>
                <a:solidFill>
                  <a:schemeClr val="bg1"/>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332980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243D4B-CDFD-4B8E-B3DD-A96B10F5FF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838200" y="1825625"/>
            <a:ext cx="51816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6172200" y="1825625"/>
            <a:ext cx="51816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4242063" y="632039"/>
            <a:ext cx="7141983" cy="428478"/>
          </a:xfrm>
          <a:prstGeom prst="rect">
            <a:avLst/>
          </a:prstGeom>
        </p:spPr>
        <p:txBody>
          <a:bodyPr vert="horz" lIns="91440" tIns="45720" rIns="91440" bIns="45720" rtlCol="0" anchor="ctr">
            <a:normAutofit/>
          </a:bodyPr>
          <a:lstStyle>
            <a:lvl1pPr algn="r">
              <a:defRPr sz="3600"/>
            </a:lvl1pPr>
          </a:lstStyle>
          <a:p>
            <a:r>
              <a:rPr lang="fr-FR" dirty="0"/>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211318" y="6290362"/>
            <a:ext cx="2743200" cy="365125"/>
          </a:xfrm>
          <a:prstGeom prst="rect">
            <a:avLst/>
          </a:prstGeom>
        </p:spPr>
        <p:txBody>
          <a:bodyPr/>
          <a:lstStyle>
            <a:lvl1pPr>
              <a:defRPr>
                <a:solidFill>
                  <a:srgbClr val="EB5B3F"/>
                </a:solidFill>
              </a:defRPr>
            </a:lvl1pPr>
          </a:lstStyle>
          <a:p>
            <a:fld id="{E24E489B-1724-4A08-9582-A3F50A9FA3BC}" type="slidenum">
              <a:rPr lang="fr-FR" smtClean="0"/>
              <a:pPr/>
              <a:t>‹N°›</a:t>
            </a:fld>
            <a:endParaRPr lang="fr-FR" dirty="0"/>
          </a:p>
        </p:txBody>
      </p:sp>
    </p:spTree>
    <p:extLst>
      <p:ext uri="{BB962C8B-B14F-4D97-AF65-F5344CB8AC3E}">
        <p14:creationId xmlns:p14="http://schemas.microsoft.com/office/powerpoint/2010/main" val="199524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82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8" r:id="rId7"/>
    <p:sldLayoutId id="2147483655" r:id="rId8"/>
    <p:sldLayoutId id="2147483656"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Lst>
  <p:txStyles>
    <p:titleStyle>
      <a:lvl1pPr algn="ctr" defTabSz="914400" rtl="0" eaLnBrk="1" latinLnBrk="0" hangingPunct="1">
        <a:lnSpc>
          <a:spcPct val="90000"/>
        </a:lnSpc>
        <a:spcBef>
          <a:spcPct val="0"/>
        </a:spcBef>
        <a:buNone/>
        <a:defRPr sz="4400" kern="1200">
          <a:solidFill>
            <a:srgbClr val="003F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AD3E47-8CAA-48D3-819C-D867CD580A96}"/>
              </a:ext>
            </a:extLst>
          </p:cNvPr>
          <p:cNvSpPr>
            <a:spLocks noGrp="1"/>
          </p:cNvSpPr>
          <p:nvPr>
            <p:ph type="title"/>
          </p:nvPr>
        </p:nvSpPr>
        <p:spPr>
          <a:xfrm>
            <a:off x="6096000" y="70275"/>
            <a:ext cx="5957430" cy="6095095"/>
          </a:xfrm>
        </p:spPr>
        <p:txBody>
          <a:bodyPr>
            <a:normAutofit/>
          </a:bodyPr>
          <a:lstStyle/>
          <a:p>
            <a:r>
              <a:rPr lang="fr-FR" altLang="fr-FR" sz="3200" dirty="0">
                <a:latin typeface="Arial Black" panose="020B0A04020102020204" pitchFamily="34" charset="0"/>
              </a:rPr>
              <a:t>Réhabilitation de la résidence Prunier Hardy</a:t>
            </a:r>
            <a:br>
              <a:rPr lang="fr-FR" altLang="fr-FR" sz="3200" dirty="0">
                <a:latin typeface="Arial Black" panose="020B0A04020102020204" pitchFamily="34" charset="0"/>
              </a:rPr>
            </a:br>
            <a:br>
              <a:rPr lang="fr-FR" altLang="fr-FR" sz="3200" dirty="0">
                <a:latin typeface="Arial Black" panose="020B0A04020102020204" pitchFamily="34" charset="0"/>
              </a:rPr>
            </a:br>
            <a:r>
              <a:rPr lang="fr-FR" altLang="fr-FR" sz="2000" dirty="0">
                <a:latin typeface="Arial Black" panose="020B0A04020102020204" pitchFamily="34" charset="0"/>
              </a:rPr>
              <a:t>1er Octobre 2020</a:t>
            </a:r>
            <a:br>
              <a:rPr lang="fr-FR" altLang="fr-FR" sz="3200" dirty="0">
                <a:latin typeface="Arial Black" panose="020B0A04020102020204" pitchFamily="34" charset="0"/>
              </a:rPr>
            </a:br>
            <a:br>
              <a:rPr lang="fr-FR" altLang="fr-FR" sz="3200" dirty="0">
                <a:latin typeface="Arial Black" panose="020B0A04020102020204" pitchFamily="34" charset="0"/>
              </a:rPr>
            </a:br>
            <a:r>
              <a:rPr lang="fr-FR" altLang="fr-FR" sz="3200" dirty="0">
                <a:latin typeface="Arial Black" panose="020B0A04020102020204" pitchFamily="34" charset="0"/>
              </a:rPr>
              <a:t>224 Logements</a:t>
            </a:r>
            <a:endParaRPr lang="fr-FR" sz="3200" dirty="0"/>
          </a:p>
        </p:txBody>
      </p:sp>
      <p:pic>
        <p:nvPicPr>
          <p:cNvPr id="13" name="Image 12">
            <a:extLst>
              <a:ext uri="{FF2B5EF4-FFF2-40B4-BE49-F238E27FC236}">
                <a16:creationId xmlns:a16="http://schemas.microsoft.com/office/drawing/2014/main" id="{CFCC455A-7C62-4ED8-932F-7124B9FFE30E}"/>
              </a:ext>
            </a:extLst>
          </p:cNvPr>
          <p:cNvPicPr>
            <a:picLocks noChangeAspect="1"/>
          </p:cNvPicPr>
          <p:nvPr/>
        </p:nvPicPr>
        <p:blipFill rotWithShape="1">
          <a:blip r:embed="rId2"/>
          <a:srcRect t="26286" b="23409"/>
          <a:stretch/>
        </p:blipFill>
        <p:spPr>
          <a:xfrm>
            <a:off x="-5997" y="6301476"/>
            <a:ext cx="1140911" cy="573932"/>
          </a:xfrm>
          <a:prstGeom prst="rect">
            <a:avLst/>
          </a:prstGeom>
        </p:spPr>
      </p:pic>
      <p:pic>
        <p:nvPicPr>
          <p:cNvPr id="3" name="Image 2" descr="Une image contenant dessin&#10;&#10;Description générée automatiquement">
            <a:extLst>
              <a:ext uri="{FF2B5EF4-FFF2-40B4-BE49-F238E27FC236}">
                <a16:creationId xmlns:a16="http://schemas.microsoft.com/office/drawing/2014/main" id="{C0E9EA1D-8D26-4D38-9B90-A5BB714B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294" y="6240826"/>
            <a:ext cx="1690993" cy="627192"/>
          </a:xfrm>
          <a:prstGeom prst="rect">
            <a:avLst/>
          </a:prstGeom>
        </p:spPr>
      </p:pic>
    </p:spTree>
    <p:extLst>
      <p:ext uri="{BB962C8B-B14F-4D97-AF65-F5344CB8AC3E}">
        <p14:creationId xmlns:p14="http://schemas.microsoft.com/office/powerpoint/2010/main" val="298083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LE PROJET EN IMAGES</a:t>
            </a:r>
            <a:br>
              <a:rPr lang="fr-FR" sz="3200" dirty="0">
                <a:highlight>
                  <a:srgbClr val="FFFF00"/>
                </a:highlight>
              </a:rPr>
            </a:br>
            <a:endParaRPr lang="fr-FR" sz="3200" dirty="0"/>
          </a:p>
        </p:txBody>
      </p:sp>
      <p:sp>
        <p:nvSpPr>
          <p:cNvPr id="17" name="ZoneTexte 16">
            <a:extLst>
              <a:ext uri="{FF2B5EF4-FFF2-40B4-BE49-F238E27FC236}">
                <a16:creationId xmlns:a16="http://schemas.microsoft.com/office/drawing/2014/main" id="{D62850D8-F9E0-4555-ABCB-409801F344B9}"/>
              </a:ext>
            </a:extLst>
          </p:cNvPr>
          <p:cNvSpPr txBox="1"/>
          <p:nvPr/>
        </p:nvSpPr>
        <p:spPr>
          <a:xfrm>
            <a:off x="165069" y="928540"/>
            <a:ext cx="6194516" cy="369332"/>
          </a:xfrm>
          <a:prstGeom prst="rect">
            <a:avLst/>
          </a:prstGeom>
          <a:noFill/>
        </p:spPr>
        <p:txBody>
          <a:bodyPr wrap="none" rtlCol="0">
            <a:spAutoFit/>
          </a:bodyPr>
          <a:lstStyle/>
          <a:p>
            <a:r>
              <a:rPr lang="fr-FR" b="1" dirty="0">
                <a:solidFill>
                  <a:srgbClr val="C00000"/>
                </a:solidFill>
              </a:rPr>
              <a:t>FERMETURE DES HALLS TRAVERSANTS 5-6-7-8 CÔTÉ CIMETIERE</a:t>
            </a:r>
          </a:p>
        </p:txBody>
      </p:sp>
      <p:pic>
        <p:nvPicPr>
          <p:cNvPr id="9" name="Image 8" descr="Une image contenant bâtiment, extérieur, fenêtre, trottoir&#10;&#10;Description générée automatiquement">
            <a:extLst>
              <a:ext uri="{FF2B5EF4-FFF2-40B4-BE49-F238E27FC236}">
                <a16:creationId xmlns:a16="http://schemas.microsoft.com/office/drawing/2014/main" id="{C8428554-899C-4D27-900C-A588123C6EE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val="0"/>
              </a:ext>
            </a:extLst>
          </a:blip>
          <a:srcRect t="15071" r="2797"/>
          <a:stretch/>
        </p:blipFill>
        <p:spPr>
          <a:xfrm>
            <a:off x="267853" y="1297872"/>
            <a:ext cx="7348288" cy="5113373"/>
          </a:xfrm>
          <a:prstGeom prst="rect">
            <a:avLst/>
          </a:prstGeom>
        </p:spPr>
      </p:pic>
      <p:pic>
        <p:nvPicPr>
          <p:cNvPr id="7" name="Image 6" descr="Une image contenant bâtiment, extérieur, rue, garé&#10;&#10;Description générée automatiquement">
            <a:extLst>
              <a:ext uri="{FF2B5EF4-FFF2-40B4-BE49-F238E27FC236}">
                <a16:creationId xmlns:a16="http://schemas.microsoft.com/office/drawing/2014/main" id="{8C1977C2-A95D-4C41-B899-98DEFBB0F794}"/>
              </a:ext>
            </a:extLst>
          </p:cNvPr>
          <p:cNvPicPr>
            <a:picLocks noChangeAspect="1"/>
          </p:cNvPicPr>
          <p:nvPr/>
        </p:nvPicPr>
        <p:blipFill rotWithShape="1">
          <a:blip r:embed="rId4">
            <a:extLst>
              <a:ext uri="{28A0092B-C50C-407E-A947-70E740481C1C}">
                <a14:useLocalDpi xmlns:a14="http://schemas.microsoft.com/office/drawing/2010/main" val="0"/>
              </a:ext>
            </a:extLst>
          </a:blip>
          <a:srcRect l="14130" t="22307" r="21008" b="13953"/>
          <a:stretch/>
        </p:blipFill>
        <p:spPr>
          <a:xfrm>
            <a:off x="7782808" y="1289348"/>
            <a:ext cx="4150964" cy="3059368"/>
          </a:xfrm>
          <a:prstGeom prst="rect">
            <a:avLst/>
          </a:prstGeom>
        </p:spPr>
      </p:pic>
      <p:sp>
        <p:nvSpPr>
          <p:cNvPr id="10" name="ZoneTexte 9">
            <a:extLst>
              <a:ext uri="{FF2B5EF4-FFF2-40B4-BE49-F238E27FC236}">
                <a16:creationId xmlns:a16="http://schemas.microsoft.com/office/drawing/2014/main" id="{98674890-2F32-497E-8EF6-EDA1AE06FF8F}"/>
              </a:ext>
            </a:extLst>
          </p:cNvPr>
          <p:cNvSpPr txBox="1"/>
          <p:nvPr/>
        </p:nvSpPr>
        <p:spPr>
          <a:xfrm>
            <a:off x="11032903" y="4348716"/>
            <a:ext cx="1067536" cy="369332"/>
          </a:xfrm>
          <a:prstGeom prst="rect">
            <a:avLst/>
          </a:prstGeom>
          <a:noFill/>
        </p:spPr>
        <p:txBody>
          <a:bodyPr wrap="none" rtlCol="0">
            <a:spAutoFit/>
          </a:bodyPr>
          <a:lstStyle/>
          <a:p>
            <a:r>
              <a:rPr lang="fr-FR" dirty="0">
                <a:solidFill>
                  <a:schemeClr val="bg1">
                    <a:lumMod val="50000"/>
                  </a:schemeClr>
                </a:solidFill>
              </a:rPr>
              <a:t>EXISTANT</a:t>
            </a:r>
          </a:p>
        </p:txBody>
      </p:sp>
      <p:sp>
        <p:nvSpPr>
          <p:cNvPr id="12" name="ZoneTexte 11">
            <a:extLst>
              <a:ext uri="{FF2B5EF4-FFF2-40B4-BE49-F238E27FC236}">
                <a16:creationId xmlns:a16="http://schemas.microsoft.com/office/drawing/2014/main" id="{4579DACF-CBD1-4D83-B332-EB40C8FD383C}"/>
              </a:ext>
            </a:extLst>
          </p:cNvPr>
          <p:cNvSpPr txBox="1"/>
          <p:nvPr/>
        </p:nvSpPr>
        <p:spPr>
          <a:xfrm>
            <a:off x="165069" y="6414752"/>
            <a:ext cx="891911" cy="369332"/>
          </a:xfrm>
          <a:prstGeom prst="rect">
            <a:avLst/>
          </a:prstGeom>
          <a:noFill/>
        </p:spPr>
        <p:txBody>
          <a:bodyPr wrap="none" rtlCol="0">
            <a:spAutoFit/>
          </a:bodyPr>
          <a:lstStyle/>
          <a:p>
            <a:r>
              <a:rPr lang="fr-FR" b="1" dirty="0">
                <a:solidFill>
                  <a:srgbClr val="C00000"/>
                </a:solidFill>
              </a:rPr>
              <a:t>PROJET</a:t>
            </a:r>
          </a:p>
        </p:txBody>
      </p:sp>
    </p:spTree>
    <p:extLst>
      <p:ext uri="{BB962C8B-B14F-4D97-AF65-F5344CB8AC3E}">
        <p14:creationId xmlns:p14="http://schemas.microsoft.com/office/powerpoint/2010/main" val="111202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BCA9EACE-8DB1-4F50-898D-C39314469388}"/>
              </a:ext>
            </a:extLst>
          </p:cNvPr>
          <p:cNvSpPr txBox="1">
            <a:spLocks/>
          </p:cNvSpPr>
          <p:nvPr/>
        </p:nvSpPr>
        <p:spPr>
          <a:xfrm>
            <a:off x="4242062" y="452596"/>
            <a:ext cx="7141983" cy="12025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rgbClr val="003F7A"/>
                </a:solidFill>
                <a:latin typeface="+mj-lt"/>
                <a:ea typeface="+mj-ea"/>
                <a:cs typeface="+mj-cs"/>
              </a:defRPr>
            </a:lvl1pPr>
          </a:lstStyle>
          <a:p>
            <a:r>
              <a:rPr lang="fr-FR" sz="3200" dirty="0"/>
              <a:t>2 - OBJECTIFS DE LA REHABILITATION</a:t>
            </a:r>
            <a:br>
              <a:rPr lang="fr-FR" dirty="0"/>
            </a:br>
            <a:r>
              <a:rPr lang="fr-FR" sz="3200" dirty="0"/>
              <a:t>Programme travaux</a:t>
            </a:r>
          </a:p>
        </p:txBody>
      </p:sp>
      <p:sp>
        <p:nvSpPr>
          <p:cNvPr id="5" name="Espace réservé du texte 4">
            <a:extLst>
              <a:ext uri="{FF2B5EF4-FFF2-40B4-BE49-F238E27FC236}">
                <a16:creationId xmlns:a16="http://schemas.microsoft.com/office/drawing/2014/main" id="{C755B61D-EE37-456B-9F60-AA40F9DBF1FB}"/>
              </a:ext>
            </a:extLst>
          </p:cNvPr>
          <p:cNvSpPr txBox="1">
            <a:spLocks/>
          </p:cNvSpPr>
          <p:nvPr/>
        </p:nvSpPr>
        <p:spPr>
          <a:xfrm>
            <a:off x="716044" y="1756430"/>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TRAVAUX VMC et EAU CHAUDE SANITAIRE</a:t>
            </a:r>
            <a:endParaRPr lang="fr-FR" sz="2200" dirty="0">
              <a:solidFill>
                <a:srgbClr val="E50B4C"/>
              </a:solidFill>
            </a:endParaRPr>
          </a:p>
        </p:txBody>
      </p:sp>
      <p:sp>
        <p:nvSpPr>
          <p:cNvPr id="6" name="Rectangle 5">
            <a:extLst>
              <a:ext uri="{FF2B5EF4-FFF2-40B4-BE49-F238E27FC236}">
                <a16:creationId xmlns:a16="http://schemas.microsoft.com/office/drawing/2014/main" id="{0DDC61F7-17BF-4068-AF31-F342506EEA71}"/>
              </a:ext>
            </a:extLst>
          </p:cNvPr>
          <p:cNvSpPr/>
          <p:nvPr/>
        </p:nvSpPr>
        <p:spPr>
          <a:xfrm>
            <a:off x="1062357" y="2149809"/>
            <a:ext cx="9875274" cy="1855829"/>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Amélioration de la ventilation (VMC) du bâtiment 9</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Création d’une Ventilation Mécanique Contrôlée (VMC) pour les bâtiments 1 à 8</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 Création de l’eau chaude collective </a:t>
            </a:r>
            <a:r>
              <a:rPr lang="fr-FR" i="1" dirty="0">
                <a:solidFill>
                  <a:srgbClr val="003F7A"/>
                </a:solidFill>
                <a:latin typeface="Arial Narrow" panose="020B0606020202030204" pitchFamily="34" charset="0"/>
                <a:cs typeface="Calibri"/>
              </a:rPr>
              <a:t>(sous-station en sous-sol, création de colonnes verticales eau chaude sanitaires dans les celliers, dépose des chauffe-bains et ballons d’eau chaude électriques)</a:t>
            </a:r>
          </a:p>
        </p:txBody>
      </p:sp>
      <p:sp>
        <p:nvSpPr>
          <p:cNvPr id="7" name="Espace réservé du texte 4">
            <a:extLst>
              <a:ext uri="{FF2B5EF4-FFF2-40B4-BE49-F238E27FC236}">
                <a16:creationId xmlns:a16="http://schemas.microsoft.com/office/drawing/2014/main" id="{3F3B2EA5-8F0C-4485-B9E7-F1B121C0FB34}"/>
              </a:ext>
            </a:extLst>
          </p:cNvPr>
          <p:cNvSpPr txBox="1">
            <a:spLocks/>
          </p:cNvSpPr>
          <p:nvPr/>
        </p:nvSpPr>
        <p:spPr>
          <a:xfrm>
            <a:off x="716044" y="4314813"/>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TRAVAUX ESPACES EXTERIEURS</a:t>
            </a:r>
            <a:endParaRPr lang="fr-FR" sz="2200" dirty="0">
              <a:solidFill>
                <a:srgbClr val="E50B4C"/>
              </a:solidFill>
            </a:endParaRPr>
          </a:p>
        </p:txBody>
      </p:sp>
      <p:sp>
        <p:nvSpPr>
          <p:cNvPr id="8" name="Rectangle 7">
            <a:extLst>
              <a:ext uri="{FF2B5EF4-FFF2-40B4-BE49-F238E27FC236}">
                <a16:creationId xmlns:a16="http://schemas.microsoft.com/office/drawing/2014/main" id="{9A9C57B3-13B8-4B4B-8CC5-738E83DD0943}"/>
              </a:ext>
            </a:extLst>
          </p:cNvPr>
          <p:cNvSpPr/>
          <p:nvPr/>
        </p:nvSpPr>
        <p:spPr>
          <a:xfrm>
            <a:off x="1062357" y="4708192"/>
            <a:ext cx="8867177" cy="1932773"/>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portails véhicules électriques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Création d’un local encombrant (à côté du local EDF)</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Mise en place d’un système de vidéosurveillance au niveau des portails</a:t>
            </a:r>
          </a:p>
          <a:p>
            <a:pPr marL="171450" indent="-171450">
              <a:lnSpc>
                <a:spcPct val="150000"/>
              </a:lnSpc>
              <a:spcBef>
                <a:spcPct val="0"/>
              </a:spcBef>
              <a:spcAft>
                <a:spcPts val="600"/>
              </a:spcAft>
              <a:buBlip>
                <a:blip r:embed="rId2"/>
              </a:buBlip>
              <a:defRPr/>
            </a:pPr>
            <a:endParaRPr lang="fr-FR" dirty="0">
              <a:solidFill>
                <a:srgbClr val="003F7A"/>
              </a:solidFill>
              <a:latin typeface="Arial Narrow" panose="020B0606020202030204" pitchFamily="34" charset="0"/>
              <a:cs typeface="Calibri"/>
            </a:endParaRPr>
          </a:p>
        </p:txBody>
      </p:sp>
    </p:spTree>
    <p:extLst>
      <p:ext uri="{BB962C8B-B14F-4D97-AF65-F5344CB8AC3E}">
        <p14:creationId xmlns:p14="http://schemas.microsoft.com/office/powerpoint/2010/main" val="165880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3 – LE PROJET EN IMAGES</a:t>
            </a:r>
            <a:br>
              <a:rPr lang="fr-FR" sz="3200" dirty="0">
                <a:highlight>
                  <a:srgbClr val="FFFF00"/>
                </a:highlight>
              </a:rPr>
            </a:br>
            <a:endParaRPr lang="fr-FR" sz="3200" dirty="0"/>
          </a:p>
        </p:txBody>
      </p:sp>
      <p:sp>
        <p:nvSpPr>
          <p:cNvPr id="17" name="ZoneTexte 16">
            <a:extLst>
              <a:ext uri="{FF2B5EF4-FFF2-40B4-BE49-F238E27FC236}">
                <a16:creationId xmlns:a16="http://schemas.microsoft.com/office/drawing/2014/main" id="{D62850D8-F9E0-4555-ABCB-409801F344B9}"/>
              </a:ext>
            </a:extLst>
          </p:cNvPr>
          <p:cNvSpPr txBox="1"/>
          <p:nvPr/>
        </p:nvSpPr>
        <p:spPr>
          <a:xfrm>
            <a:off x="303794" y="714498"/>
            <a:ext cx="1707327" cy="369332"/>
          </a:xfrm>
          <a:prstGeom prst="rect">
            <a:avLst/>
          </a:prstGeom>
          <a:noFill/>
        </p:spPr>
        <p:txBody>
          <a:bodyPr wrap="none" rtlCol="0">
            <a:spAutoFit/>
          </a:bodyPr>
          <a:lstStyle/>
          <a:p>
            <a:r>
              <a:rPr lang="fr-FR" b="1" dirty="0">
                <a:solidFill>
                  <a:srgbClr val="C00000"/>
                </a:solidFill>
              </a:rPr>
              <a:t>LES MATERIAUX</a:t>
            </a:r>
          </a:p>
        </p:txBody>
      </p:sp>
      <p:pic>
        <p:nvPicPr>
          <p:cNvPr id="5" name="Image 4">
            <a:extLst>
              <a:ext uri="{FF2B5EF4-FFF2-40B4-BE49-F238E27FC236}">
                <a16:creationId xmlns:a16="http://schemas.microsoft.com/office/drawing/2014/main" id="{788A3445-4968-4AA2-AFFE-F8862766BAD0}"/>
              </a:ext>
            </a:extLst>
          </p:cNvPr>
          <p:cNvPicPr>
            <a:picLocks noChangeAspect="1"/>
          </p:cNvPicPr>
          <p:nvPr/>
        </p:nvPicPr>
        <p:blipFill>
          <a:blip r:embed="rId2"/>
          <a:stretch>
            <a:fillRect/>
          </a:stretch>
        </p:blipFill>
        <p:spPr>
          <a:xfrm>
            <a:off x="202017" y="1083830"/>
            <a:ext cx="8782495" cy="5741234"/>
          </a:xfrm>
          <a:prstGeom prst="rect">
            <a:avLst/>
          </a:prstGeom>
        </p:spPr>
      </p:pic>
    </p:spTree>
    <p:extLst>
      <p:ext uri="{BB962C8B-B14F-4D97-AF65-F5344CB8AC3E}">
        <p14:creationId xmlns:p14="http://schemas.microsoft.com/office/powerpoint/2010/main" val="30721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3 – LE PROJET EN IMAGES</a:t>
            </a:r>
            <a:br>
              <a:rPr lang="fr-FR" sz="3200" dirty="0">
                <a:highlight>
                  <a:srgbClr val="FFFF00"/>
                </a:highlight>
              </a:rPr>
            </a:br>
            <a:endParaRPr lang="fr-FR" sz="3200" dirty="0"/>
          </a:p>
        </p:txBody>
      </p:sp>
      <p:sp>
        <p:nvSpPr>
          <p:cNvPr id="17" name="ZoneTexte 16">
            <a:extLst>
              <a:ext uri="{FF2B5EF4-FFF2-40B4-BE49-F238E27FC236}">
                <a16:creationId xmlns:a16="http://schemas.microsoft.com/office/drawing/2014/main" id="{D62850D8-F9E0-4555-ABCB-409801F344B9}"/>
              </a:ext>
            </a:extLst>
          </p:cNvPr>
          <p:cNvSpPr txBox="1"/>
          <p:nvPr/>
        </p:nvSpPr>
        <p:spPr>
          <a:xfrm>
            <a:off x="165069" y="928540"/>
            <a:ext cx="891911" cy="369332"/>
          </a:xfrm>
          <a:prstGeom prst="rect">
            <a:avLst/>
          </a:prstGeom>
          <a:noFill/>
        </p:spPr>
        <p:txBody>
          <a:bodyPr wrap="none" rtlCol="0">
            <a:spAutoFit/>
          </a:bodyPr>
          <a:lstStyle/>
          <a:p>
            <a:r>
              <a:rPr lang="fr-FR" b="1" dirty="0">
                <a:solidFill>
                  <a:srgbClr val="C00000"/>
                </a:solidFill>
              </a:rPr>
              <a:t>PROJET</a:t>
            </a:r>
          </a:p>
        </p:txBody>
      </p:sp>
      <p:pic>
        <p:nvPicPr>
          <p:cNvPr id="2" name="Image 1" descr="Une image contenant bâtiment, extérieur, banc, parc&#10;&#10;Description générée automatiquement">
            <a:extLst>
              <a:ext uri="{FF2B5EF4-FFF2-40B4-BE49-F238E27FC236}">
                <a16:creationId xmlns:a16="http://schemas.microsoft.com/office/drawing/2014/main" id="{5D315B66-E1FA-4C26-9AD1-FC4DE7A3E4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242" y="1268157"/>
            <a:ext cx="9349511" cy="5259100"/>
          </a:xfrm>
          <a:prstGeom prst="rect">
            <a:avLst/>
          </a:prstGeom>
        </p:spPr>
      </p:pic>
    </p:spTree>
    <p:extLst>
      <p:ext uri="{BB962C8B-B14F-4D97-AF65-F5344CB8AC3E}">
        <p14:creationId xmlns:p14="http://schemas.microsoft.com/office/powerpoint/2010/main" val="82366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3 – LE PROJET EN IMAGES</a:t>
            </a:r>
            <a:br>
              <a:rPr lang="fr-FR" sz="3200" dirty="0">
                <a:highlight>
                  <a:srgbClr val="FFFF00"/>
                </a:highlight>
              </a:rPr>
            </a:br>
            <a:endParaRPr lang="fr-FR" sz="3200" dirty="0"/>
          </a:p>
        </p:txBody>
      </p:sp>
      <p:sp>
        <p:nvSpPr>
          <p:cNvPr id="17" name="ZoneTexte 16">
            <a:extLst>
              <a:ext uri="{FF2B5EF4-FFF2-40B4-BE49-F238E27FC236}">
                <a16:creationId xmlns:a16="http://schemas.microsoft.com/office/drawing/2014/main" id="{D62850D8-F9E0-4555-ABCB-409801F344B9}"/>
              </a:ext>
            </a:extLst>
          </p:cNvPr>
          <p:cNvSpPr txBox="1"/>
          <p:nvPr/>
        </p:nvSpPr>
        <p:spPr>
          <a:xfrm>
            <a:off x="165069" y="928540"/>
            <a:ext cx="891911" cy="369332"/>
          </a:xfrm>
          <a:prstGeom prst="rect">
            <a:avLst/>
          </a:prstGeom>
          <a:noFill/>
        </p:spPr>
        <p:txBody>
          <a:bodyPr wrap="none" rtlCol="0">
            <a:spAutoFit/>
          </a:bodyPr>
          <a:lstStyle/>
          <a:p>
            <a:r>
              <a:rPr lang="fr-FR" b="1" dirty="0">
                <a:solidFill>
                  <a:srgbClr val="C00000"/>
                </a:solidFill>
              </a:rPr>
              <a:t>PROJET</a:t>
            </a:r>
          </a:p>
        </p:txBody>
      </p:sp>
      <p:pic>
        <p:nvPicPr>
          <p:cNvPr id="3" name="Image 2" descr="Une image contenant bâtiment, grand, cité, livre&#10;&#10;Description générée automatiquement">
            <a:extLst>
              <a:ext uri="{FF2B5EF4-FFF2-40B4-BE49-F238E27FC236}">
                <a16:creationId xmlns:a16="http://schemas.microsoft.com/office/drawing/2014/main" id="{A025D804-5F21-463D-9761-E9FCF20927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925" y="1276798"/>
            <a:ext cx="9334149" cy="5250459"/>
          </a:xfrm>
          <a:prstGeom prst="rect">
            <a:avLst/>
          </a:prstGeom>
        </p:spPr>
      </p:pic>
    </p:spTree>
    <p:extLst>
      <p:ext uri="{BB962C8B-B14F-4D97-AF65-F5344CB8AC3E}">
        <p14:creationId xmlns:p14="http://schemas.microsoft.com/office/powerpoint/2010/main" val="421392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bâtiment, fenêtre, zone, vivant&#10;&#10;Description générée automatiquement">
            <a:extLst>
              <a:ext uri="{FF2B5EF4-FFF2-40B4-BE49-F238E27FC236}">
                <a16:creationId xmlns:a16="http://schemas.microsoft.com/office/drawing/2014/main" id="{1CC27C00-6B42-4FDB-82AF-9CB414C976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925" y="1227557"/>
            <a:ext cx="9421689" cy="5299700"/>
          </a:xfrm>
          <a:prstGeom prst="rect">
            <a:avLst/>
          </a:prstGeom>
        </p:spPr>
      </p:pic>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3 – LE PROJET EN IMAGES</a:t>
            </a:r>
            <a:br>
              <a:rPr lang="fr-FR" sz="3200" dirty="0">
                <a:highlight>
                  <a:srgbClr val="FFFF00"/>
                </a:highlight>
              </a:rPr>
            </a:br>
            <a:endParaRPr lang="fr-FR" sz="3200" dirty="0"/>
          </a:p>
        </p:txBody>
      </p:sp>
      <p:sp>
        <p:nvSpPr>
          <p:cNvPr id="17" name="ZoneTexte 16">
            <a:extLst>
              <a:ext uri="{FF2B5EF4-FFF2-40B4-BE49-F238E27FC236}">
                <a16:creationId xmlns:a16="http://schemas.microsoft.com/office/drawing/2014/main" id="{D62850D8-F9E0-4555-ABCB-409801F344B9}"/>
              </a:ext>
            </a:extLst>
          </p:cNvPr>
          <p:cNvSpPr txBox="1"/>
          <p:nvPr/>
        </p:nvSpPr>
        <p:spPr>
          <a:xfrm>
            <a:off x="165069" y="928540"/>
            <a:ext cx="891911" cy="369332"/>
          </a:xfrm>
          <a:prstGeom prst="rect">
            <a:avLst/>
          </a:prstGeom>
          <a:noFill/>
        </p:spPr>
        <p:txBody>
          <a:bodyPr wrap="none" rtlCol="0">
            <a:spAutoFit/>
          </a:bodyPr>
          <a:lstStyle/>
          <a:p>
            <a:r>
              <a:rPr lang="fr-FR" b="1" dirty="0">
                <a:solidFill>
                  <a:srgbClr val="C00000"/>
                </a:solidFill>
              </a:rPr>
              <a:t>PROJET</a:t>
            </a:r>
          </a:p>
        </p:txBody>
      </p:sp>
    </p:spTree>
    <p:extLst>
      <p:ext uri="{BB962C8B-B14F-4D97-AF65-F5344CB8AC3E}">
        <p14:creationId xmlns:p14="http://schemas.microsoft.com/office/powerpoint/2010/main" val="388999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4 – FINANCEMENT</a:t>
            </a:r>
            <a:br>
              <a:rPr lang="fr-FR" sz="3200" dirty="0">
                <a:highlight>
                  <a:srgbClr val="FFFF00"/>
                </a:highlight>
              </a:rPr>
            </a:br>
            <a:endParaRPr lang="fr-FR" sz="3200" dirty="0"/>
          </a:p>
        </p:txBody>
      </p:sp>
      <p:sp>
        <p:nvSpPr>
          <p:cNvPr id="3" name="Rectangle 2">
            <a:extLst>
              <a:ext uri="{FF2B5EF4-FFF2-40B4-BE49-F238E27FC236}">
                <a16:creationId xmlns:a16="http://schemas.microsoft.com/office/drawing/2014/main" id="{DE56E33F-CE23-4A13-9ECC-7DA189081893}"/>
              </a:ext>
            </a:extLst>
          </p:cNvPr>
          <p:cNvSpPr/>
          <p:nvPr/>
        </p:nvSpPr>
        <p:spPr>
          <a:xfrm>
            <a:off x="1347537" y="2136339"/>
            <a:ext cx="8845617" cy="1477328"/>
          </a:xfrm>
          <a:prstGeom prst="rect">
            <a:avLst/>
          </a:prstGeom>
          <a:ln>
            <a:solidFill>
              <a:schemeClr val="accent1"/>
            </a:solidFill>
          </a:ln>
        </p:spPr>
        <p:txBody>
          <a:bodyPr wrap="square">
            <a:spAutoFit/>
          </a:bodyPr>
          <a:lstStyle/>
          <a:p>
            <a:endParaRPr lang="fr-FR" dirty="0">
              <a:solidFill>
                <a:schemeClr val="tx2"/>
              </a:solidFill>
            </a:endParaRPr>
          </a:p>
          <a:p>
            <a:r>
              <a:rPr lang="fr-FR" b="1" dirty="0">
                <a:solidFill>
                  <a:schemeClr val="tx2"/>
                </a:solidFill>
              </a:rPr>
              <a:t>Une opération de réhabilitation et énergétique exemplaire portée par Seqens :</a:t>
            </a:r>
          </a:p>
          <a:p>
            <a:endParaRPr lang="fr-FR" b="1" dirty="0">
              <a:solidFill>
                <a:schemeClr val="tx2"/>
              </a:solidFill>
            </a:endParaRPr>
          </a:p>
          <a:p>
            <a:r>
              <a:rPr lang="fr-FR" b="1" dirty="0">
                <a:solidFill>
                  <a:schemeClr val="tx2"/>
                </a:solidFill>
              </a:rPr>
              <a:t>Un prix de revient de 8 M€ TTC, soit  35 800 € par logement</a:t>
            </a:r>
          </a:p>
          <a:p>
            <a:endParaRPr lang="fr-FR" b="1" dirty="0">
              <a:solidFill>
                <a:schemeClr val="tx2"/>
              </a:solidFill>
            </a:endParaRPr>
          </a:p>
        </p:txBody>
      </p:sp>
    </p:spTree>
    <p:extLst>
      <p:ext uri="{BB962C8B-B14F-4D97-AF65-F5344CB8AC3E}">
        <p14:creationId xmlns:p14="http://schemas.microsoft.com/office/powerpoint/2010/main" val="130169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4 – FINANCEMENT</a:t>
            </a:r>
            <a:br>
              <a:rPr lang="fr-FR" sz="3200" dirty="0">
                <a:highlight>
                  <a:srgbClr val="FFFF00"/>
                </a:highlight>
              </a:rPr>
            </a:br>
            <a:endParaRPr lang="fr-FR" sz="3200" dirty="0"/>
          </a:p>
        </p:txBody>
      </p:sp>
      <p:sp>
        <p:nvSpPr>
          <p:cNvPr id="2" name="Rectangle 1">
            <a:extLst>
              <a:ext uri="{FF2B5EF4-FFF2-40B4-BE49-F238E27FC236}">
                <a16:creationId xmlns:a16="http://schemas.microsoft.com/office/drawing/2014/main" id="{62E8E5E9-3275-4CC4-8A3F-58A30337AA39}"/>
              </a:ext>
            </a:extLst>
          </p:cNvPr>
          <p:cNvSpPr/>
          <p:nvPr/>
        </p:nvSpPr>
        <p:spPr>
          <a:xfrm>
            <a:off x="1004237" y="1674674"/>
            <a:ext cx="9394256" cy="2308324"/>
          </a:xfrm>
          <a:prstGeom prst="rect">
            <a:avLst/>
          </a:prstGeom>
          <a:ln>
            <a:solidFill>
              <a:schemeClr val="accent1"/>
            </a:solidFill>
          </a:ln>
        </p:spPr>
        <p:txBody>
          <a:bodyPr wrap="square">
            <a:spAutoFit/>
          </a:bodyPr>
          <a:lstStyle/>
          <a:p>
            <a:endParaRPr lang="fr-FR" dirty="0"/>
          </a:p>
          <a:p>
            <a:r>
              <a:rPr lang="fr-FR" b="1" dirty="0"/>
              <a:t>Une contribution des locataires en place reposant sur un engagement clair de Seqens :</a:t>
            </a:r>
          </a:p>
          <a:p>
            <a:endParaRPr lang="fr-FR" b="1" dirty="0"/>
          </a:p>
          <a:p>
            <a:r>
              <a:rPr lang="fr-FR" b="1" dirty="0"/>
              <a:t>« Un coût du logement qui n’augmentera pas après la réhabilitation » </a:t>
            </a:r>
          </a:p>
          <a:p>
            <a:r>
              <a:rPr lang="fr-FR" b="1" dirty="0"/>
              <a:t>Coût du logement = loyer + provision de charges </a:t>
            </a:r>
          </a:p>
          <a:p>
            <a:endParaRPr lang="fr-FR" b="1" dirty="0"/>
          </a:p>
          <a:p>
            <a:r>
              <a:rPr lang="fr-FR" b="1" dirty="0"/>
              <a:t>Un projet qui vise à une diminution des charges des locataires en place :</a:t>
            </a:r>
          </a:p>
          <a:p>
            <a:endParaRPr lang="fr-FR" dirty="0"/>
          </a:p>
        </p:txBody>
      </p:sp>
      <p:sp>
        <p:nvSpPr>
          <p:cNvPr id="8" name="Flèche : bas 7">
            <a:extLst>
              <a:ext uri="{FF2B5EF4-FFF2-40B4-BE49-F238E27FC236}">
                <a16:creationId xmlns:a16="http://schemas.microsoft.com/office/drawing/2014/main" id="{3B0FE9E2-A1E0-4E84-85EE-A5CF2F6C5182}"/>
              </a:ext>
            </a:extLst>
          </p:cNvPr>
          <p:cNvSpPr/>
          <p:nvPr/>
        </p:nvSpPr>
        <p:spPr>
          <a:xfrm flipH="1">
            <a:off x="5063824" y="4223206"/>
            <a:ext cx="1275081" cy="192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802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4 – FINANCEMENT</a:t>
            </a:r>
            <a:br>
              <a:rPr lang="fr-FR" sz="3200" dirty="0">
                <a:highlight>
                  <a:srgbClr val="FFFF00"/>
                </a:highlight>
              </a:rPr>
            </a:br>
            <a:endParaRPr lang="fr-FR" sz="3200" dirty="0"/>
          </a:p>
        </p:txBody>
      </p:sp>
      <p:pic>
        <p:nvPicPr>
          <p:cNvPr id="9" name="Image 8">
            <a:extLst>
              <a:ext uri="{FF2B5EF4-FFF2-40B4-BE49-F238E27FC236}">
                <a16:creationId xmlns:a16="http://schemas.microsoft.com/office/drawing/2014/main" id="{5BE6BD31-A1EB-4384-BEBC-DDEF49AD6099}"/>
              </a:ext>
            </a:extLst>
          </p:cNvPr>
          <p:cNvPicPr>
            <a:picLocks noChangeAspect="1"/>
          </p:cNvPicPr>
          <p:nvPr/>
        </p:nvPicPr>
        <p:blipFill>
          <a:blip r:embed="rId2"/>
          <a:stretch>
            <a:fillRect/>
          </a:stretch>
        </p:blipFill>
        <p:spPr>
          <a:xfrm>
            <a:off x="623374" y="1611982"/>
            <a:ext cx="3913971" cy="2036240"/>
          </a:xfrm>
          <a:prstGeom prst="rect">
            <a:avLst/>
          </a:prstGeom>
        </p:spPr>
      </p:pic>
      <p:pic>
        <p:nvPicPr>
          <p:cNvPr id="10" name="Image 9">
            <a:extLst>
              <a:ext uri="{FF2B5EF4-FFF2-40B4-BE49-F238E27FC236}">
                <a16:creationId xmlns:a16="http://schemas.microsoft.com/office/drawing/2014/main" id="{1C661241-A4C6-4F0B-B89F-6D3A91AE1F4D}"/>
              </a:ext>
            </a:extLst>
          </p:cNvPr>
          <p:cNvPicPr>
            <a:picLocks noChangeAspect="1"/>
          </p:cNvPicPr>
          <p:nvPr/>
        </p:nvPicPr>
        <p:blipFill>
          <a:blip r:embed="rId3"/>
          <a:stretch>
            <a:fillRect/>
          </a:stretch>
        </p:blipFill>
        <p:spPr>
          <a:xfrm>
            <a:off x="5423324" y="1615030"/>
            <a:ext cx="4188315" cy="2030144"/>
          </a:xfrm>
          <a:prstGeom prst="rect">
            <a:avLst/>
          </a:prstGeom>
        </p:spPr>
      </p:pic>
      <p:pic>
        <p:nvPicPr>
          <p:cNvPr id="11" name="Image 10">
            <a:extLst>
              <a:ext uri="{FF2B5EF4-FFF2-40B4-BE49-F238E27FC236}">
                <a16:creationId xmlns:a16="http://schemas.microsoft.com/office/drawing/2014/main" id="{158BFA6D-601D-4D44-8107-761EB5CA5C1A}"/>
              </a:ext>
            </a:extLst>
          </p:cNvPr>
          <p:cNvPicPr>
            <a:picLocks noChangeAspect="1"/>
          </p:cNvPicPr>
          <p:nvPr/>
        </p:nvPicPr>
        <p:blipFill>
          <a:blip r:embed="rId4"/>
          <a:stretch>
            <a:fillRect/>
          </a:stretch>
        </p:blipFill>
        <p:spPr>
          <a:xfrm>
            <a:off x="1022996" y="4476210"/>
            <a:ext cx="3889585" cy="2054530"/>
          </a:xfrm>
          <a:prstGeom prst="rect">
            <a:avLst/>
          </a:prstGeom>
        </p:spPr>
      </p:pic>
      <p:pic>
        <p:nvPicPr>
          <p:cNvPr id="12" name="Image 11">
            <a:extLst>
              <a:ext uri="{FF2B5EF4-FFF2-40B4-BE49-F238E27FC236}">
                <a16:creationId xmlns:a16="http://schemas.microsoft.com/office/drawing/2014/main" id="{2A3A3558-6413-4479-B6C4-90A9F3C5C203}"/>
              </a:ext>
            </a:extLst>
          </p:cNvPr>
          <p:cNvPicPr>
            <a:picLocks noChangeAspect="1"/>
          </p:cNvPicPr>
          <p:nvPr/>
        </p:nvPicPr>
        <p:blipFill>
          <a:blip r:embed="rId5"/>
          <a:stretch>
            <a:fillRect/>
          </a:stretch>
        </p:blipFill>
        <p:spPr>
          <a:xfrm>
            <a:off x="5603172" y="4433968"/>
            <a:ext cx="3828620" cy="2030144"/>
          </a:xfrm>
          <a:prstGeom prst="rect">
            <a:avLst/>
          </a:prstGeom>
        </p:spPr>
      </p:pic>
      <p:sp>
        <p:nvSpPr>
          <p:cNvPr id="13" name="Rectangle 12">
            <a:extLst>
              <a:ext uri="{FF2B5EF4-FFF2-40B4-BE49-F238E27FC236}">
                <a16:creationId xmlns:a16="http://schemas.microsoft.com/office/drawing/2014/main" id="{EA0FD914-9395-4DEC-A7BD-5FA919A455A9}"/>
              </a:ext>
            </a:extLst>
          </p:cNvPr>
          <p:cNvSpPr/>
          <p:nvPr/>
        </p:nvSpPr>
        <p:spPr>
          <a:xfrm>
            <a:off x="838200" y="883489"/>
            <a:ext cx="2318886" cy="646331"/>
          </a:xfrm>
          <a:prstGeom prst="rect">
            <a:avLst/>
          </a:prstGeom>
        </p:spPr>
        <p:txBody>
          <a:bodyPr wrap="square">
            <a:spAutoFit/>
          </a:bodyPr>
          <a:lstStyle/>
          <a:p>
            <a:r>
              <a:rPr lang="fr-FR" dirty="0"/>
              <a:t>Avant travaux</a:t>
            </a:r>
          </a:p>
          <a:p>
            <a:r>
              <a:rPr lang="fr-FR" dirty="0"/>
              <a:t>Bâtiments 1 à 8</a:t>
            </a:r>
          </a:p>
        </p:txBody>
      </p:sp>
      <p:sp>
        <p:nvSpPr>
          <p:cNvPr id="14" name="Rectangle 13">
            <a:extLst>
              <a:ext uri="{FF2B5EF4-FFF2-40B4-BE49-F238E27FC236}">
                <a16:creationId xmlns:a16="http://schemas.microsoft.com/office/drawing/2014/main" id="{EE9A3AA8-DA92-4595-83DD-E422EB8723F0}"/>
              </a:ext>
            </a:extLst>
          </p:cNvPr>
          <p:cNvSpPr/>
          <p:nvPr/>
        </p:nvSpPr>
        <p:spPr>
          <a:xfrm>
            <a:off x="5603172" y="832881"/>
            <a:ext cx="2087413" cy="646331"/>
          </a:xfrm>
          <a:prstGeom prst="rect">
            <a:avLst/>
          </a:prstGeom>
        </p:spPr>
        <p:txBody>
          <a:bodyPr wrap="square">
            <a:spAutoFit/>
          </a:bodyPr>
          <a:lstStyle/>
          <a:p>
            <a:r>
              <a:rPr lang="fr-FR" dirty="0"/>
              <a:t>Après travaux</a:t>
            </a:r>
          </a:p>
          <a:p>
            <a:r>
              <a:rPr lang="fr-FR" dirty="0"/>
              <a:t>Bâtiments 1 à 8</a:t>
            </a:r>
          </a:p>
        </p:txBody>
      </p:sp>
      <p:sp>
        <p:nvSpPr>
          <p:cNvPr id="15" name="Rectangle 14">
            <a:extLst>
              <a:ext uri="{FF2B5EF4-FFF2-40B4-BE49-F238E27FC236}">
                <a16:creationId xmlns:a16="http://schemas.microsoft.com/office/drawing/2014/main" id="{8C76B680-AE7C-4E0D-93B3-A1547CCF5C8D}"/>
              </a:ext>
            </a:extLst>
          </p:cNvPr>
          <p:cNvSpPr/>
          <p:nvPr/>
        </p:nvSpPr>
        <p:spPr>
          <a:xfrm>
            <a:off x="838200" y="3869023"/>
            <a:ext cx="1214371" cy="369332"/>
          </a:xfrm>
          <a:prstGeom prst="rect">
            <a:avLst/>
          </a:prstGeom>
        </p:spPr>
        <p:txBody>
          <a:bodyPr wrap="square">
            <a:spAutoFit/>
          </a:bodyPr>
          <a:lstStyle/>
          <a:p>
            <a:r>
              <a:rPr lang="fr-FR" dirty="0"/>
              <a:t>Bâtiment 9</a:t>
            </a:r>
          </a:p>
        </p:txBody>
      </p:sp>
      <p:sp>
        <p:nvSpPr>
          <p:cNvPr id="17" name="Rectangle 16">
            <a:extLst>
              <a:ext uri="{FF2B5EF4-FFF2-40B4-BE49-F238E27FC236}">
                <a16:creationId xmlns:a16="http://schemas.microsoft.com/office/drawing/2014/main" id="{E4622799-0FF8-42A4-B8C7-4337910F6D08}"/>
              </a:ext>
            </a:extLst>
          </p:cNvPr>
          <p:cNvSpPr/>
          <p:nvPr/>
        </p:nvSpPr>
        <p:spPr>
          <a:xfrm>
            <a:off x="5488814" y="3937353"/>
            <a:ext cx="1214371" cy="369332"/>
          </a:xfrm>
          <a:prstGeom prst="rect">
            <a:avLst/>
          </a:prstGeom>
        </p:spPr>
        <p:txBody>
          <a:bodyPr wrap="none">
            <a:spAutoFit/>
          </a:bodyPr>
          <a:lstStyle/>
          <a:p>
            <a:r>
              <a:rPr lang="fr-FR" dirty="0"/>
              <a:t>Bâtiment 9</a:t>
            </a:r>
          </a:p>
        </p:txBody>
      </p:sp>
    </p:spTree>
    <p:extLst>
      <p:ext uri="{BB962C8B-B14F-4D97-AF65-F5344CB8AC3E}">
        <p14:creationId xmlns:p14="http://schemas.microsoft.com/office/powerpoint/2010/main" val="255926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0C6BB3E-56ED-44DE-A506-126847FA7156}"/>
              </a:ext>
            </a:extLst>
          </p:cNvPr>
          <p:cNvSpPr>
            <a:spLocks noGrp="1"/>
          </p:cNvSpPr>
          <p:nvPr>
            <p:ph type="title"/>
          </p:nvPr>
        </p:nvSpPr>
        <p:spPr/>
        <p:txBody>
          <a:bodyPr>
            <a:normAutofit fontScale="90000"/>
          </a:bodyPr>
          <a:lstStyle/>
          <a:p>
            <a:r>
              <a:rPr lang="fr-FR" dirty="0"/>
              <a:t>4 – FINANCEMENT</a:t>
            </a:r>
          </a:p>
        </p:txBody>
      </p:sp>
      <p:sp>
        <p:nvSpPr>
          <p:cNvPr id="5" name="Rectangle 4">
            <a:extLst>
              <a:ext uri="{FF2B5EF4-FFF2-40B4-BE49-F238E27FC236}">
                <a16:creationId xmlns:a16="http://schemas.microsoft.com/office/drawing/2014/main" id="{81CE1EEB-C137-4AD0-8C74-091ECFCABD13}"/>
              </a:ext>
            </a:extLst>
          </p:cNvPr>
          <p:cNvSpPr/>
          <p:nvPr/>
        </p:nvSpPr>
        <p:spPr>
          <a:xfrm>
            <a:off x="1066247" y="1829420"/>
            <a:ext cx="5228226" cy="461665"/>
          </a:xfrm>
          <a:prstGeom prst="rect">
            <a:avLst/>
          </a:prstGeom>
        </p:spPr>
        <p:txBody>
          <a:bodyPr wrap="none">
            <a:spAutoFit/>
          </a:bodyPr>
          <a:lstStyle/>
          <a:p>
            <a:r>
              <a:rPr lang="fr-FR" sz="2400" b="1" dirty="0">
                <a:solidFill>
                  <a:srgbClr val="E50B4C"/>
                </a:solidFill>
              </a:rPr>
              <a:t>La contribution des locataires en place :</a:t>
            </a:r>
          </a:p>
        </p:txBody>
      </p:sp>
      <p:sp>
        <p:nvSpPr>
          <p:cNvPr id="8" name="Rectangle 7">
            <a:extLst>
              <a:ext uri="{FF2B5EF4-FFF2-40B4-BE49-F238E27FC236}">
                <a16:creationId xmlns:a16="http://schemas.microsoft.com/office/drawing/2014/main" id="{0C26F619-ED50-4E44-BE57-4F2DCAC4940B}"/>
              </a:ext>
            </a:extLst>
          </p:cNvPr>
          <p:cNvSpPr/>
          <p:nvPr/>
        </p:nvSpPr>
        <p:spPr>
          <a:xfrm>
            <a:off x="1066247" y="2397760"/>
            <a:ext cx="9123735" cy="3767185"/>
          </a:xfrm>
          <a:prstGeom prst="rect">
            <a:avLst/>
          </a:prstGeom>
          <a:ln>
            <a:solidFill>
              <a:schemeClr val="tx2"/>
            </a:solidFill>
          </a:ln>
        </p:spPr>
        <p:txBody>
          <a:bodyPr wrap="square">
            <a:spAutoFit/>
          </a:bodyPr>
          <a:lstStyle/>
          <a:p>
            <a:pPr marL="0" marR="0" lvl="0" indent="0" defTabSz="457200" eaLnBrk="1" fontAlgn="auto" latinLnBrk="0" hangingPunct="1">
              <a:lnSpc>
                <a:spcPct val="80000"/>
              </a:lnSpc>
              <a:spcBef>
                <a:spcPts val="0"/>
              </a:spcBef>
              <a:spcAft>
                <a:spcPts val="0"/>
              </a:spcAft>
              <a:buClrTx/>
              <a:buSzTx/>
              <a:buFontTx/>
              <a:buNone/>
              <a:tabLst/>
              <a:defRPr/>
            </a:pPr>
            <a:endParaRPr kumimoji="0" lang="fr-FR" altLang="fr-FR" sz="1800" b="0" i="1" u="none" strike="noStrike" kern="0" cap="none" spc="0" normalizeH="0" baseline="0" noProof="0" dirty="0">
              <a:ln>
                <a:noFill/>
              </a:ln>
              <a:solidFill>
                <a:prstClr val="black"/>
              </a:solidFill>
              <a:effectLst/>
              <a:uLnTx/>
              <a:uFillTx/>
              <a:latin typeface="Arial Narrow" panose="020B0606020202030204" pitchFamily="34" charset="0"/>
            </a:endParaRPr>
          </a:p>
          <a:p>
            <a:pPr marL="0" marR="0" lvl="0" indent="0" defTabSz="457200" eaLnBrk="1" fontAlgn="auto" latinLnBrk="0" hangingPunct="1">
              <a:lnSpc>
                <a:spcPct val="80000"/>
              </a:lnSpc>
              <a:spcBef>
                <a:spcPts val="0"/>
              </a:spcBef>
              <a:spcAft>
                <a:spcPts val="0"/>
              </a:spcAft>
              <a:buClrTx/>
              <a:buSzTx/>
              <a:buFontTx/>
              <a:buNone/>
              <a:tabLst/>
              <a:defRPr/>
            </a:pPr>
            <a:r>
              <a:rPr kumimoji="0" lang="fr-FR" altLang="fr-FR" sz="1800" b="0" i="1" u="none" strike="noStrike" kern="0" cap="none" spc="0" normalizeH="0" baseline="0" noProof="0" dirty="0">
                <a:ln>
                  <a:noFill/>
                </a:ln>
                <a:solidFill>
                  <a:srgbClr val="003F7A"/>
                </a:solidFill>
                <a:effectLst/>
                <a:uLnTx/>
                <a:uFillTx/>
                <a:latin typeface="Arial Narrow" panose="020B0606020202030204" pitchFamily="34" charset="0"/>
              </a:rPr>
              <a:t>Participation brute des locataires : mise en place d’une 3</a:t>
            </a:r>
            <a:r>
              <a:rPr kumimoji="0" lang="fr-FR" altLang="fr-FR" sz="1800" b="0" i="1" u="none" strike="noStrike" kern="0" cap="none" spc="0" normalizeH="0" baseline="30000" noProof="0" dirty="0">
                <a:ln>
                  <a:noFill/>
                </a:ln>
                <a:solidFill>
                  <a:srgbClr val="003F7A"/>
                </a:solidFill>
                <a:effectLst/>
                <a:uLnTx/>
                <a:uFillTx/>
                <a:latin typeface="Arial Narrow" panose="020B0606020202030204" pitchFamily="34" charset="0"/>
              </a:rPr>
              <a:t>ème</a:t>
            </a:r>
            <a:r>
              <a:rPr kumimoji="0" lang="fr-FR" altLang="fr-FR" sz="1800" b="0" i="1" u="none" strike="noStrike" kern="0" cap="none" spc="0" normalizeH="0" baseline="0" noProof="0" dirty="0">
                <a:ln>
                  <a:noFill/>
                </a:ln>
                <a:solidFill>
                  <a:srgbClr val="003F7A"/>
                </a:solidFill>
                <a:effectLst/>
                <a:uLnTx/>
                <a:uFillTx/>
                <a:latin typeface="Arial Narrow" panose="020B0606020202030204" pitchFamily="34" charset="0"/>
              </a:rPr>
              <a:t> ligne sur quittance*</a:t>
            </a:r>
          </a:p>
          <a:p>
            <a:pPr lvl="0" defTabSz="457200">
              <a:defRPr/>
            </a:pPr>
            <a:r>
              <a:rPr kumimoji="0" lang="fr-FR" altLang="fr-FR" sz="1800" b="0" i="0" u="none" strike="noStrike" kern="0" cap="none" spc="0" normalizeH="0" baseline="0" noProof="0" dirty="0">
                <a:ln>
                  <a:noFill/>
                </a:ln>
                <a:solidFill>
                  <a:srgbClr val="003F7A"/>
                </a:solidFill>
                <a:effectLst/>
                <a:uLnTx/>
                <a:uFillTx/>
                <a:latin typeface="Arial Narrow" panose="020B0606020202030204" pitchFamily="34" charset="0"/>
              </a:rPr>
              <a:t>	→ </a:t>
            </a:r>
            <a:r>
              <a:rPr kumimoji="0" lang="fr-FR" altLang="fr-FR" sz="1800" b="0" i="0" u="none" strike="noStrike" kern="0" cap="none" spc="0" normalizeH="0" baseline="0" noProof="0" dirty="0">
                <a:ln>
                  <a:noFill/>
                </a:ln>
                <a:solidFill>
                  <a:srgbClr val="003F7A"/>
                </a:solidFill>
                <a:effectLst>
                  <a:outerShdw blurRad="38100" dist="38100" dir="2700000" algn="tl">
                    <a:srgbClr val="000000">
                      <a:alpha val="43137"/>
                    </a:srgbClr>
                  </a:outerShdw>
                </a:effectLst>
                <a:uLnTx/>
                <a:uFillTx/>
                <a:latin typeface="Arial Narrow" panose="020B0606020202030204" pitchFamily="34" charset="0"/>
              </a:rPr>
              <a:t>27 € </a:t>
            </a:r>
            <a:r>
              <a:rPr kumimoji="0" lang="fr-FR" altLang="fr-FR" sz="1800" b="0" i="0" u="none" strike="noStrike" kern="0" cap="none" spc="0" normalizeH="0" baseline="0" noProof="0" dirty="0">
                <a:ln>
                  <a:noFill/>
                </a:ln>
                <a:solidFill>
                  <a:srgbClr val="003F7A"/>
                </a:solidFill>
                <a:effectLst/>
                <a:uLnTx/>
                <a:uFillTx/>
                <a:latin typeface="Arial Narrow" panose="020B0606020202030204" pitchFamily="34" charset="0"/>
              </a:rPr>
              <a:t>par mois et par logement, pendant 15 ans, en moyenne (partage des économies d’énergie entre le locataire et le propriétaire). En fonction de la typologie du logement, soit </a:t>
            </a:r>
            <a:r>
              <a:rPr lang="fr-FR" altLang="fr-FR" kern="0" dirty="0">
                <a:solidFill>
                  <a:srgbClr val="003F7A"/>
                </a:solidFill>
                <a:latin typeface="Arial Narrow" panose="020B0606020202030204" pitchFamily="34" charset="0"/>
              </a:rPr>
              <a:t>0,2708 €/m²/mois</a:t>
            </a:r>
            <a:endParaRPr kumimoji="0" lang="fr-FR" altLang="fr-FR" sz="1800" b="0" i="0" u="none" strike="noStrike" kern="0" cap="none" spc="0" normalizeH="0" baseline="0" noProof="0" dirty="0">
              <a:ln>
                <a:noFill/>
              </a:ln>
              <a:solidFill>
                <a:srgbClr val="003F7A"/>
              </a:solidFill>
              <a:effectLst/>
              <a:uLnTx/>
              <a:uFillTx/>
              <a:latin typeface="Arial Narrow" panose="020B0606020202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fr-FR" altLang="fr-FR" sz="1000" b="0" i="0" u="none" strike="noStrike" kern="0" cap="none" spc="0" normalizeH="0" baseline="0" noProof="0" dirty="0">
              <a:ln>
                <a:noFill/>
              </a:ln>
              <a:solidFill>
                <a:srgbClr val="003F7A"/>
              </a:solidFill>
              <a:effectLst/>
              <a:uLnTx/>
              <a:uFillTx/>
              <a:latin typeface="Arial Narrow" panose="020B0606020202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fr-FR" altLang="fr-FR" sz="1000" b="0" i="0" u="none" strike="noStrike" kern="0" cap="none" spc="0" normalizeH="0" baseline="0" noProof="0" dirty="0">
              <a:ln>
                <a:noFill/>
              </a:ln>
              <a:solidFill>
                <a:srgbClr val="003F7A"/>
              </a:solidFill>
              <a:effectLst/>
              <a:uLnTx/>
              <a:uFillTx/>
              <a:latin typeface="Arial Narrow" panose="020B0606020202030204" pitchFamily="34" charset="0"/>
            </a:endParaRPr>
          </a:p>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000" b="1" i="0" u="none" strike="noStrike" kern="0" cap="none" spc="0" normalizeH="0" baseline="0" noProof="0" dirty="0">
                <a:ln>
                  <a:noFill/>
                </a:ln>
                <a:solidFill>
                  <a:srgbClr val="003F7A"/>
                </a:solidFill>
                <a:effectLst/>
                <a:uLnTx/>
                <a:uFillTx/>
              </a:rPr>
              <a:t>* </a:t>
            </a:r>
            <a:r>
              <a:rPr kumimoji="0" lang="fr-FR" altLang="fr-FR" sz="1400" b="1" i="0" u="none" strike="noStrike" kern="0" cap="none" spc="0" normalizeH="0" baseline="0" noProof="0" dirty="0">
                <a:ln>
                  <a:noFill/>
                </a:ln>
                <a:solidFill>
                  <a:srgbClr val="003F7A"/>
                </a:solidFill>
                <a:effectLst/>
                <a:uLnTx/>
                <a:uFillTx/>
              </a:rPr>
              <a:t>: </a:t>
            </a:r>
            <a:r>
              <a:rPr kumimoji="0" lang="fr-FR" altLang="fr-FR" sz="1400" b="1" i="1" u="none" strike="noStrike" kern="0" cap="none" spc="0" normalizeH="0" baseline="0" noProof="0" dirty="0">
                <a:ln>
                  <a:noFill/>
                </a:ln>
                <a:solidFill>
                  <a:srgbClr val="003F7A"/>
                </a:solidFill>
                <a:effectLst/>
                <a:uLnTx/>
                <a:uFillTx/>
              </a:rPr>
              <a:t>mise en place d’une</a:t>
            </a:r>
            <a:r>
              <a:rPr kumimoji="0" lang="fr-FR" altLang="fr-FR" sz="1400" b="1" i="0" u="none" strike="noStrike" kern="0" cap="none" spc="0" normalizeH="0" baseline="0" noProof="0" dirty="0">
                <a:ln>
                  <a:noFill/>
                </a:ln>
                <a:solidFill>
                  <a:srgbClr val="003F7A"/>
                </a:solidFill>
                <a:effectLst/>
                <a:uLnTx/>
                <a:uFillTx/>
              </a:rPr>
              <a:t> </a:t>
            </a:r>
            <a:r>
              <a:rPr kumimoji="0" lang="fr-FR" altLang="fr-FR" sz="1400" b="1" i="1" u="none" strike="noStrike" kern="0" cap="none" spc="0" normalizeH="0" baseline="0" noProof="0" dirty="0">
                <a:ln>
                  <a:noFill/>
                </a:ln>
                <a:solidFill>
                  <a:srgbClr val="003F7A"/>
                </a:solidFill>
                <a:effectLst/>
                <a:uLnTx/>
                <a:uFillTx/>
              </a:rPr>
              <a:t>3ème ligne sur quittance (texte réglementaire : article 119 de la loi du 25 mars 2009 dite loi M.O.L.L.E)</a:t>
            </a:r>
          </a:p>
          <a:p>
            <a:pPr marL="0" marR="0" lvl="0" indent="0" defTabSz="457200" eaLnBrk="1" fontAlgn="auto" latinLnBrk="0" hangingPunct="1">
              <a:lnSpc>
                <a:spcPct val="100000"/>
              </a:lnSpc>
              <a:spcBef>
                <a:spcPct val="0"/>
              </a:spcBef>
              <a:spcAft>
                <a:spcPts val="0"/>
              </a:spcAft>
              <a:buClrTx/>
              <a:buSzTx/>
              <a:buFontTx/>
              <a:buNone/>
              <a:tabLst/>
              <a:defRPr/>
            </a:pPr>
            <a:endParaRPr kumimoji="0" lang="fr-FR" altLang="fr-FR" sz="1400" b="0" i="1"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400" b="0" i="1" u="none" strike="noStrike" kern="0" cap="none" spc="0" normalizeH="0" baseline="0" noProof="0" dirty="0">
                <a:ln>
                  <a:noFill/>
                </a:ln>
                <a:solidFill>
                  <a:prstClr val="black"/>
                </a:solidFill>
                <a:effectLst/>
                <a:uLnTx/>
                <a:uFillTx/>
              </a:rPr>
              <a:t>« Lorsque des travaux d'économie d'énergie sont réalisés par le bailleur dans les parties privatives d'un logement ou dans les parties communes de l'immeuble, une contribution pour le partage des économies de charge peut être demandée au locataire du logement loué, à partir de la date d'achèvement des travaux, sous réserve que ces derniers lui bénéficient directement et qu'ils lui soient justifiés. Elle ne peut toutefois être exigible qu'à la condition qu'un ensemble de travaux ait été réalisé ou que le logement atteigne un niveau minimal de performance énergétique. </a:t>
            </a:r>
            <a:br>
              <a:rPr kumimoji="0" lang="fr-FR" altLang="fr-FR" sz="1400" b="0" i="1" u="none" strike="noStrike" kern="0" cap="none" spc="0" normalizeH="0" baseline="0" noProof="0" dirty="0">
                <a:ln>
                  <a:noFill/>
                </a:ln>
                <a:solidFill>
                  <a:prstClr val="black"/>
                </a:solidFill>
                <a:effectLst/>
                <a:uLnTx/>
                <a:uFillTx/>
              </a:rPr>
            </a:br>
            <a:r>
              <a:rPr kumimoji="0" lang="fr-FR" altLang="fr-FR" sz="1400" b="0" i="1" u="none" strike="noStrike" kern="0" cap="none" spc="0" normalizeH="0" baseline="0" noProof="0" dirty="0">
                <a:ln>
                  <a:noFill/>
                </a:ln>
                <a:solidFill>
                  <a:prstClr val="black"/>
                </a:solidFill>
                <a:effectLst/>
                <a:uLnTx/>
                <a:uFillTx/>
              </a:rPr>
              <a:t>Cette participation, limitée au maximum à quinze ans, est inscrite sur l'avis d'échéance et portée sur la quittance remise au locataire. Son montant, fixe et non révisable, ne peut être supérieur à la moitié du montant de l'économie d'énergie estimée ».</a:t>
            </a:r>
            <a:endParaRPr kumimoji="0" lang="fr-FR" altLang="fr-FR" sz="1400" b="0" i="0" u="none" strike="noStrike" kern="0" cap="none" spc="0" normalizeH="0" baseline="0" noProof="0" dirty="0">
              <a:ln>
                <a:noFill/>
              </a:ln>
              <a:solidFill>
                <a:srgbClr val="FF0000"/>
              </a:solidFill>
              <a:effectLst/>
              <a:uLnTx/>
              <a:uFillTx/>
              <a:latin typeface="Arial Narrow" pitchFamily="34" charset="0"/>
            </a:endParaRPr>
          </a:p>
        </p:txBody>
      </p:sp>
    </p:spTree>
    <p:extLst>
      <p:ext uri="{BB962C8B-B14F-4D97-AF65-F5344CB8AC3E}">
        <p14:creationId xmlns:p14="http://schemas.microsoft.com/office/powerpoint/2010/main" val="423517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E5762-9117-44BC-94AC-8E820C35376D}"/>
              </a:ext>
            </a:extLst>
          </p:cNvPr>
          <p:cNvSpPr>
            <a:spLocks noGrp="1"/>
          </p:cNvSpPr>
          <p:nvPr>
            <p:ph type="title"/>
          </p:nvPr>
        </p:nvSpPr>
        <p:spPr>
          <a:xfrm>
            <a:off x="3642056" y="279996"/>
            <a:ext cx="7541443" cy="914400"/>
          </a:xfrm>
        </p:spPr>
        <p:txBody>
          <a:bodyPr/>
          <a:lstStyle/>
          <a:p>
            <a:pPr marL="0" indent="0">
              <a:buNone/>
            </a:pPr>
            <a:r>
              <a:rPr lang="fr-FR" dirty="0"/>
              <a:t>SOMMAIRE</a:t>
            </a:r>
          </a:p>
        </p:txBody>
      </p:sp>
      <p:sp>
        <p:nvSpPr>
          <p:cNvPr id="3" name="Rectangle 2">
            <a:extLst>
              <a:ext uri="{FF2B5EF4-FFF2-40B4-BE49-F238E27FC236}">
                <a16:creationId xmlns:a16="http://schemas.microsoft.com/office/drawing/2014/main" id="{4ADEBF81-D75A-4578-9F63-64845E78FBED}"/>
              </a:ext>
            </a:extLst>
          </p:cNvPr>
          <p:cNvSpPr/>
          <p:nvPr/>
        </p:nvSpPr>
        <p:spPr>
          <a:xfrm>
            <a:off x="4201378" y="2112820"/>
            <a:ext cx="7541443" cy="2677656"/>
          </a:xfrm>
          <a:prstGeom prst="rect">
            <a:avLst/>
          </a:prstGeom>
        </p:spPr>
        <p:txBody>
          <a:bodyPr wrap="square">
            <a:spAutoFit/>
          </a:bodyPr>
          <a:lstStyle/>
          <a:p>
            <a:pPr marL="457200" indent="-457200">
              <a:buAutoNum type="arabicParenR"/>
            </a:pPr>
            <a:r>
              <a:rPr lang="fr-FR" sz="2800" dirty="0"/>
              <a:t>INTRODUCTION / HISTORIQUE DES TRAVAUX </a:t>
            </a:r>
          </a:p>
          <a:p>
            <a:pPr marL="457200" indent="-457200">
              <a:buAutoNum type="arabicParenR"/>
            </a:pPr>
            <a:r>
              <a:rPr lang="fr-FR" sz="2800" dirty="0"/>
              <a:t>OBJECTIFS DE LA REHABILITATION</a:t>
            </a:r>
          </a:p>
          <a:p>
            <a:pPr marL="457200" indent="-457200">
              <a:buAutoNum type="arabicParenR"/>
            </a:pPr>
            <a:r>
              <a:rPr lang="fr-FR" sz="2800" dirty="0"/>
              <a:t>LE PROJET EN IMAGES</a:t>
            </a:r>
          </a:p>
          <a:p>
            <a:pPr marL="457200" indent="-457200">
              <a:buAutoNum type="arabicParenR"/>
            </a:pPr>
            <a:r>
              <a:rPr lang="fr-FR" sz="2800" dirty="0"/>
              <a:t>FINANCEMENT</a:t>
            </a:r>
          </a:p>
          <a:p>
            <a:pPr marL="457200" indent="-457200">
              <a:buAutoNum type="arabicParenR"/>
            </a:pPr>
            <a:r>
              <a:rPr lang="fr-FR" sz="2800" dirty="0"/>
              <a:t>LA COMMUNICATION</a:t>
            </a:r>
          </a:p>
          <a:p>
            <a:pPr marL="457200" indent="-457200">
              <a:buAutoNum type="arabicParenR"/>
            </a:pPr>
            <a:r>
              <a:rPr lang="fr-FR" sz="2800" dirty="0"/>
              <a:t>PLANNING</a:t>
            </a:r>
          </a:p>
        </p:txBody>
      </p:sp>
    </p:spTree>
    <p:extLst>
      <p:ext uri="{BB962C8B-B14F-4D97-AF65-F5344CB8AC3E}">
        <p14:creationId xmlns:p14="http://schemas.microsoft.com/office/powerpoint/2010/main" val="395268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5 – LA COMMUNICATION</a:t>
            </a:r>
          </a:p>
        </p:txBody>
      </p:sp>
      <p:sp>
        <p:nvSpPr>
          <p:cNvPr id="8" name="Espace réservé du texte 6">
            <a:extLst>
              <a:ext uri="{FF2B5EF4-FFF2-40B4-BE49-F238E27FC236}">
                <a16:creationId xmlns:a16="http://schemas.microsoft.com/office/drawing/2014/main" id="{072E2C75-6222-481F-8D72-CD05DB2DD438}"/>
              </a:ext>
            </a:extLst>
          </p:cNvPr>
          <p:cNvSpPr txBox="1">
            <a:spLocks/>
          </p:cNvSpPr>
          <p:nvPr/>
        </p:nvSpPr>
        <p:spPr>
          <a:xfrm>
            <a:off x="716042" y="1204717"/>
            <a:ext cx="7742157" cy="650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E50B4C"/>
                </a:solidFill>
              </a:rPr>
              <a:t>REALISATION D’UN ETAT DES LIEUX DE TOUS LES LOGEMENTS</a:t>
            </a:r>
          </a:p>
        </p:txBody>
      </p:sp>
      <p:sp>
        <p:nvSpPr>
          <p:cNvPr id="11" name="Rectangle 10">
            <a:extLst>
              <a:ext uri="{FF2B5EF4-FFF2-40B4-BE49-F238E27FC236}">
                <a16:creationId xmlns:a16="http://schemas.microsoft.com/office/drawing/2014/main" id="{785A74D5-0B64-475D-9BCC-E3FAC47FE831}"/>
              </a:ext>
            </a:extLst>
          </p:cNvPr>
          <p:cNvSpPr/>
          <p:nvPr/>
        </p:nvSpPr>
        <p:spPr>
          <a:xfrm>
            <a:off x="1058076" y="3220483"/>
            <a:ext cx="9895674" cy="3170099"/>
          </a:xfrm>
          <a:prstGeom prst="rect">
            <a:avLst/>
          </a:prstGeom>
        </p:spPr>
        <p:txBody>
          <a:bodyPr wrap="square">
            <a:spAutoFit/>
          </a:bodyPr>
          <a:lstStyle/>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Une deuxième réunion d’information au démarrage des travaux en présence des entreprises (1</a:t>
            </a:r>
            <a:r>
              <a:rPr lang="fr-FR" altLang="fr-FR" b="1" baseline="30000" dirty="0">
                <a:solidFill>
                  <a:srgbClr val="003F7A"/>
                </a:solidFill>
                <a:latin typeface="Arial Narrow" panose="020B0606020202030204" pitchFamily="34" charset="0"/>
                <a:cs typeface="Calibri"/>
              </a:rPr>
              <a:t>er</a:t>
            </a:r>
            <a:r>
              <a:rPr lang="fr-FR" altLang="fr-FR" b="1" dirty="0">
                <a:solidFill>
                  <a:srgbClr val="003F7A"/>
                </a:solidFill>
                <a:latin typeface="Arial Narrow" panose="020B0606020202030204" pitchFamily="34" charset="0"/>
                <a:cs typeface="Calibri"/>
              </a:rPr>
              <a:t> trimestre 2021)</a:t>
            </a:r>
          </a:p>
          <a:p>
            <a:pPr marL="342900" indent="-342900" algn="just">
              <a:spcBef>
                <a:spcPct val="0"/>
              </a:spcBef>
              <a:buFont typeface="Arial" panose="020B0604020202020204" pitchFamily="34" charset="0"/>
              <a:buChar char="•"/>
            </a:pPr>
            <a:endParaRPr lang="fr-FR" altLang="fr-FR" b="1" dirty="0">
              <a:solidFill>
                <a:srgbClr val="003F7A"/>
              </a:solidFill>
              <a:latin typeface="Arial Narrow" panose="020B0606020202030204" pitchFamily="34" charset="0"/>
              <a:cs typeface="Calibri"/>
            </a:endParaRPr>
          </a:p>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Avis de passage et/ ou affichage hall et parties communes</a:t>
            </a:r>
          </a:p>
          <a:p>
            <a:pPr algn="just">
              <a:spcBef>
                <a:spcPct val="0"/>
              </a:spcBef>
            </a:pPr>
            <a:endParaRPr lang="fr-FR" altLang="fr-FR" b="1" dirty="0">
              <a:solidFill>
                <a:srgbClr val="003F7A"/>
              </a:solidFill>
              <a:latin typeface="Arial Narrow" panose="020B0606020202030204" pitchFamily="34" charset="0"/>
              <a:cs typeface="Calibri"/>
            </a:endParaRPr>
          </a:p>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Cahier de doléance qui sera traité toutes les semaines en réunion de chantier</a:t>
            </a:r>
          </a:p>
          <a:p>
            <a:pPr algn="just">
              <a:spcBef>
                <a:spcPct val="0"/>
              </a:spcBef>
            </a:pPr>
            <a:endParaRPr lang="fr-FR" altLang="fr-FR" b="1" dirty="0">
              <a:solidFill>
                <a:srgbClr val="003F7A"/>
              </a:solidFill>
              <a:latin typeface="Arial Narrow" panose="020B0606020202030204" pitchFamily="34" charset="0"/>
              <a:cs typeface="Calibri"/>
            </a:endParaRPr>
          </a:p>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Votre équipe de gardiens</a:t>
            </a:r>
          </a:p>
          <a:p>
            <a:pPr marL="342900" indent="-342900" algn="just">
              <a:spcBef>
                <a:spcPct val="0"/>
              </a:spcBef>
              <a:buFont typeface="Arial" panose="020B0604020202020204" pitchFamily="34" charset="0"/>
              <a:buChar char="•"/>
            </a:pPr>
            <a:endParaRPr lang="fr-FR" altLang="fr-FR" b="1" dirty="0">
              <a:solidFill>
                <a:srgbClr val="003F7A"/>
              </a:solidFill>
              <a:latin typeface="Arial Narrow" panose="020B0606020202030204" pitchFamily="34" charset="0"/>
              <a:cs typeface="Calibri"/>
            </a:endParaRPr>
          </a:p>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Réunion périodique sur le suivi de chantier avec l’association des locataires</a:t>
            </a:r>
          </a:p>
          <a:p>
            <a:pPr marL="342900" indent="-342900" algn="just">
              <a:spcBef>
                <a:spcPct val="0"/>
              </a:spcBef>
              <a:buFont typeface="Arial" panose="020B0604020202020204" pitchFamily="34" charset="0"/>
              <a:buChar char="•"/>
            </a:pPr>
            <a:endParaRPr lang="fr-FR" altLang="fr-FR" sz="2000" b="1" dirty="0">
              <a:solidFill>
                <a:srgbClr val="003F7A"/>
              </a:solidFill>
              <a:latin typeface="Arial Narrow" panose="020B0606020202030204" pitchFamily="34" charset="0"/>
              <a:cs typeface="Calibri"/>
            </a:endParaRPr>
          </a:p>
        </p:txBody>
      </p:sp>
      <p:sp>
        <p:nvSpPr>
          <p:cNvPr id="5" name="Espace réservé du texte 6">
            <a:extLst>
              <a:ext uri="{FF2B5EF4-FFF2-40B4-BE49-F238E27FC236}">
                <a16:creationId xmlns:a16="http://schemas.microsoft.com/office/drawing/2014/main" id="{5339BEF9-F26A-430C-9B98-C08B0EBDF7AE}"/>
              </a:ext>
            </a:extLst>
          </p:cNvPr>
          <p:cNvSpPr txBox="1">
            <a:spLocks/>
          </p:cNvSpPr>
          <p:nvPr/>
        </p:nvSpPr>
        <p:spPr>
          <a:xfrm>
            <a:off x="716041" y="2813948"/>
            <a:ext cx="7742157" cy="650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E50B4C"/>
                </a:solidFill>
              </a:rPr>
              <a:t>LES MOYENS DE  COMMUNICATION</a:t>
            </a:r>
          </a:p>
        </p:txBody>
      </p:sp>
      <p:sp>
        <p:nvSpPr>
          <p:cNvPr id="6" name="Rectangle 5">
            <a:extLst>
              <a:ext uri="{FF2B5EF4-FFF2-40B4-BE49-F238E27FC236}">
                <a16:creationId xmlns:a16="http://schemas.microsoft.com/office/drawing/2014/main" id="{E02257CE-5952-40FC-A5C7-4EC1940DC74C}"/>
              </a:ext>
            </a:extLst>
          </p:cNvPr>
          <p:cNvSpPr/>
          <p:nvPr/>
        </p:nvSpPr>
        <p:spPr>
          <a:xfrm>
            <a:off x="1058076" y="1347613"/>
            <a:ext cx="9448732" cy="1261884"/>
          </a:xfrm>
          <a:prstGeom prst="rect">
            <a:avLst/>
          </a:prstGeom>
        </p:spPr>
        <p:txBody>
          <a:bodyPr wrap="square">
            <a:spAutoFit/>
          </a:bodyPr>
          <a:lstStyle/>
          <a:p>
            <a:pPr algn="just">
              <a:spcBef>
                <a:spcPct val="0"/>
              </a:spcBef>
            </a:pPr>
            <a:endParaRPr lang="fr-FR" altLang="fr-FR" sz="2000" b="1" dirty="0">
              <a:solidFill>
                <a:srgbClr val="003F7A"/>
              </a:solidFill>
              <a:latin typeface="Arial Narrow" panose="020B0606020202030204" pitchFamily="34" charset="0"/>
              <a:cs typeface="Calibri"/>
            </a:endParaRPr>
          </a:p>
          <a:p>
            <a:pPr marL="342900" indent="-342900" algn="just">
              <a:spcBef>
                <a:spcPct val="0"/>
              </a:spcBef>
              <a:buFont typeface="Arial" panose="020B0604020202020204" pitchFamily="34" charset="0"/>
              <a:buChar char="•"/>
            </a:pPr>
            <a:r>
              <a:rPr lang="fr-FR" altLang="fr-FR" b="1" dirty="0">
                <a:solidFill>
                  <a:srgbClr val="003F7A"/>
                </a:solidFill>
                <a:latin typeface="Arial Narrow" panose="020B0606020202030204" pitchFamily="34" charset="0"/>
                <a:cs typeface="Calibri"/>
              </a:rPr>
              <a:t>Réalisé par la maitrise d’œuvre et les entreprises de travaux avant le début des travaux (1</a:t>
            </a:r>
            <a:r>
              <a:rPr lang="fr-FR" altLang="fr-FR" b="1" baseline="30000" dirty="0">
                <a:solidFill>
                  <a:srgbClr val="003F7A"/>
                </a:solidFill>
                <a:latin typeface="Arial Narrow" panose="020B0606020202030204" pitchFamily="34" charset="0"/>
                <a:cs typeface="Calibri"/>
              </a:rPr>
              <a:t>er</a:t>
            </a:r>
            <a:r>
              <a:rPr lang="fr-FR" altLang="fr-FR" b="1" dirty="0">
                <a:solidFill>
                  <a:srgbClr val="003F7A"/>
                </a:solidFill>
                <a:latin typeface="Arial Narrow" panose="020B0606020202030204" pitchFamily="34" charset="0"/>
                <a:cs typeface="Calibri"/>
              </a:rPr>
              <a:t> trimestre 2021, pendant 2 à 3 mois)</a:t>
            </a:r>
          </a:p>
          <a:p>
            <a:pPr algn="just">
              <a:spcBef>
                <a:spcPct val="0"/>
              </a:spcBef>
            </a:pPr>
            <a:endParaRPr lang="fr-FR" altLang="fr-FR" sz="2000" b="1" dirty="0">
              <a:solidFill>
                <a:srgbClr val="003F7A"/>
              </a:solidFill>
              <a:latin typeface="Arial Narrow" panose="020B0606020202030204" pitchFamily="34" charset="0"/>
              <a:cs typeface="Calibri"/>
            </a:endParaRPr>
          </a:p>
        </p:txBody>
      </p:sp>
    </p:spTree>
    <p:extLst>
      <p:ext uri="{BB962C8B-B14F-4D97-AF65-F5344CB8AC3E}">
        <p14:creationId xmlns:p14="http://schemas.microsoft.com/office/powerpoint/2010/main" val="350331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F4EBCCB6-2B09-46D5-886A-9C74450F6A02}"/>
              </a:ext>
            </a:extLst>
          </p:cNvPr>
          <p:cNvSpPr/>
          <p:nvPr/>
        </p:nvSpPr>
        <p:spPr>
          <a:xfrm>
            <a:off x="9747839" y="3471026"/>
            <a:ext cx="1857154" cy="185715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A60810D-3859-46DC-90CE-3E65C56A10AC}"/>
              </a:ext>
            </a:extLst>
          </p:cNvPr>
          <p:cNvSpPr/>
          <p:nvPr/>
        </p:nvSpPr>
        <p:spPr>
          <a:xfrm>
            <a:off x="9733441" y="1289675"/>
            <a:ext cx="1857154" cy="185715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6 – PLANNING PRÉVISIONNEL</a:t>
            </a:r>
          </a:p>
        </p:txBody>
      </p:sp>
      <p:pic>
        <p:nvPicPr>
          <p:cNvPr id="7" name="Image 6">
            <a:extLst>
              <a:ext uri="{FF2B5EF4-FFF2-40B4-BE49-F238E27FC236}">
                <a16:creationId xmlns:a16="http://schemas.microsoft.com/office/drawing/2014/main" id="{9F8C65E3-3DD0-4BCA-9431-57AA1F988FF8}"/>
              </a:ext>
            </a:extLst>
          </p:cNvPr>
          <p:cNvPicPr>
            <a:picLocks noChangeAspect="1"/>
          </p:cNvPicPr>
          <p:nvPr/>
        </p:nvPicPr>
        <p:blipFill>
          <a:blip r:embed="rId2"/>
          <a:stretch>
            <a:fillRect/>
          </a:stretch>
        </p:blipFill>
        <p:spPr>
          <a:xfrm>
            <a:off x="601405" y="1268969"/>
            <a:ext cx="8561645" cy="5352024"/>
          </a:xfrm>
          <a:prstGeom prst="rect">
            <a:avLst/>
          </a:prstGeom>
        </p:spPr>
      </p:pic>
      <p:sp>
        <p:nvSpPr>
          <p:cNvPr id="9" name="Flèche : bas 8">
            <a:extLst>
              <a:ext uri="{FF2B5EF4-FFF2-40B4-BE49-F238E27FC236}">
                <a16:creationId xmlns:a16="http://schemas.microsoft.com/office/drawing/2014/main" id="{6B608400-33A6-4EE7-B906-8C9A0C2725C2}"/>
              </a:ext>
            </a:extLst>
          </p:cNvPr>
          <p:cNvSpPr/>
          <p:nvPr/>
        </p:nvSpPr>
        <p:spPr>
          <a:xfrm>
            <a:off x="3457575" y="715476"/>
            <a:ext cx="889238" cy="426128"/>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8B85971-CAA4-4571-A472-878313141663}"/>
              </a:ext>
            </a:extLst>
          </p:cNvPr>
          <p:cNvSpPr/>
          <p:nvPr/>
        </p:nvSpPr>
        <p:spPr>
          <a:xfrm>
            <a:off x="3025073" y="44315"/>
            <a:ext cx="1857154" cy="954107"/>
          </a:xfrm>
          <a:prstGeom prst="rect">
            <a:avLst/>
          </a:prstGeom>
        </p:spPr>
        <p:txBody>
          <a:bodyPr wrap="square">
            <a:spAutoFit/>
          </a:bodyPr>
          <a:lstStyle/>
          <a:p>
            <a:pPr algn="just">
              <a:spcBef>
                <a:spcPct val="0"/>
              </a:spcBef>
            </a:pPr>
            <a:endParaRPr lang="fr-FR" altLang="fr-FR" sz="2000" b="1" dirty="0">
              <a:solidFill>
                <a:srgbClr val="003F7A"/>
              </a:solidFill>
              <a:latin typeface="Arial Narrow" panose="020B0606020202030204" pitchFamily="34" charset="0"/>
              <a:cs typeface="Calibri"/>
            </a:endParaRPr>
          </a:p>
          <a:p>
            <a:pPr algn="ctr">
              <a:spcBef>
                <a:spcPct val="0"/>
              </a:spcBef>
            </a:pPr>
            <a:r>
              <a:rPr lang="fr-FR" altLang="fr-FR" sz="1600" b="1" dirty="0">
                <a:solidFill>
                  <a:schemeClr val="bg2"/>
                </a:solidFill>
                <a:latin typeface="Arial Narrow" panose="020B0606020202030204" pitchFamily="34" charset="0"/>
                <a:cs typeface="Calibri"/>
              </a:rPr>
              <a:t>Etat des Lieux </a:t>
            </a:r>
          </a:p>
          <a:p>
            <a:pPr algn="just">
              <a:spcBef>
                <a:spcPct val="0"/>
              </a:spcBef>
            </a:pPr>
            <a:endParaRPr lang="fr-FR" altLang="fr-FR" sz="2000" b="1" dirty="0">
              <a:solidFill>
                <a:srgbClr val="003F7A"/>
              </a:solidFill>
              <a:latin typeface="Arial Narrow" panose="020B0606020202030204" pitchFamily="34" charset="0"/>
              <a:cs typeface="Calibri"/>
            </a:endParaRPr>
          </a:p>
        </p:txBody>
      </p:sp>
      <p:sp>
        <p:nvSpPr>
          <p:cNvPr id="13" name="Rectangle 12">
            <a:extLst>
              <a:ext uri="{FF2B5EF4-FFF2-40B4-BE49-F238E27FC236}">
                <a16:creationId xmlns:a16="http://schemas.microsoft.com/office/drawing/2014/main" id="{940D08B0-A246-4730-BDD3-03B4580946F1}"/>
              </a:ext>
            </a:extLst>
          </p:cNvPr>
          <p:cNvSpPr/>
          <p:nvPr/>
        </p:nvSpPr>
        <p:spPr>
          <a:xfrm>
            <a:off x="9747839" y="1654069"/>
            <a:ext cx="1857154" cy="1508105"/>
          </a:xfrm>
          <a:prstGeom prst="rect">
            <a:avLst/>
          </a:prstGeom>
        </p:spPr>
        <p:txBody>
          <a:bodyPr wrap="square">
            <a:spAutoFit/>
          </a:bodyPr>
          <a:lstStyle/>
          <a:p>
            <a:pPr algn="ctr">
              <a:lnSpc>
                <a:spcPct val="150000"/>
              </a:lnSpc>
              <a:spcBef>
                <a:spcPct val="0"/>
              </a:spcBef>
            </a:pPr>
            <a:r>
              <a:rPr lang="fr-FR" altLang="fr-FR" sz="1600" b="1" dirty="0">
                <a:solidFill>
                  <a:schemeClr val="bg1"/>
                </a:solidFill>
                <a:latin typeface="Arial Narrow" panose="020B0606020202030204" pitchFamily="34" charset="0"/>
                <a:cs typeface="Calibri"/>
              </a:rPr>
              <a:t>DÉMARRAGE</a:t>
            </a:r>
          </a:p>
          <a:p>
            <a:pPr algn="ctr">
              <a:lnSpc>
                <a:spcPct val="150000"/>
              </a:lnSpc>
              <a:spcBef>
                <a:spcPct val="0"/>
              </a:spcBef>
            </a:pPr>
            <a:r>
              <a:rPr lang="fr-FR" altLang="fr-FR" sz="1600" b="1" dirty="0">
                <a:solidFill>
                  <a:schemeClr val="bg1"/>
                </a:solidFill>
                <a:latin typeface="Arial Narrow" panose="020B0606020202030204" pitchFamily="34" charset="0"/>
                <a:cs typeface="Calibri"/>
              </a:rPr>
              <a:t>1</a:t>
            </a:r>
            <a:r>
              <a:rPr lang="fr-FR" altLang="fr-FR" sz="1600" b="1" baseline="30000" dirty="0">
                <a:solidFill>
                  <a:schemeClr val="bg1"/>
                </a:solidFill>
                <a:latin typeface="Arial Narrow" panose="020B0606020202030204" pitchFamily="34" charset="0"/>
                <a:cs typeface="Calibri"/>
              </a:rPr>
              <a:t>er</a:t>
            </a:r>
            <a:r>
              <a:rPr lang="fr-FR" altLang="fr-FR" sz="1600" b="1" dirty="0">
                <a:solidFill>
                  <a:schemeClr val="bg1"/>
                </a:solidFill>
                <a:latin typeface="Arial Narrow" panose="020B0606020202030204" pitchFamily="34" charset="0"/>
                <a:cs typeface="Calibri"/>
              </a:rPr>
              <a:t> TRIMESTRE </a:t>
            </a:r>
          </a:p>
          <a:p>
            <a:pPr algn="ctr">
              <a:lnSpc>
                <a:spcPct val="150000"/>
              </a:lnSpc>
              <a:spcBef>
                <a:spcPct val="0"/>
              </a:spcBef>
            </a:pPr>
            <a:r>
              <a:rPr lang="fr-FR" altLang="fr-FR" sz="1600" b="1" dirty="0">
                <a:solidFill>
                  <a:schemeClr val="bg1"/>
                </a:solidFill>
                <a:latin typeface="Arial Narrow" panose="020B0606020202030204" pitchFamily="34" charset="0"/>
                <a:cs typeface="Calibri"/>
              </a:rPr>
              <a:t>2021</a:t>
            </a:r>
          </a:p>
          <a:p>
            <a:pPr algn="just">
              <a:spcBef>
                <a:spcPct val="0"/>
              </a:spcBef>
            </a:pPr>
            <a:endParaRPr lang="fr-FR" altLang="fr-FR" sz="2000" b="1" dirty="0">
              <a:solidFill>
                <a:srgbClr val="003F7A"/>
              </a:solidFill>
              <a:latin typeface="Arial Narrow" panose="020B0606020202030204" pitchFamily="34" charset="0"/>
              <a:cs typeface="Calibri"/>
            </a:endParaRPr>
          </a:p>
        </p:txBody>
      </p:sp>
      <p:sp>
        <p:nvSpPr>
          <p:cNvPr id="14" name="Rectangle 13">
            <a:extLst>
              <a:ext uri="{FF2B5EF4-FFF2-40B4-BE49-F238E27FC236}">
                <a16:creationId xmlns:a16="http://schemas.microsoft.com/office/drawing/2014/main" id="{6C333363-EAAC-4937-9FF3-0A8CE2B20684}"/>
              </a:ext>
            </a:extLst>
          </p:cNvPr>
          <p:cNvSpPr/>
          <p:nvPr/>
        </p:nvSpPr>
        <p:spPr>
          <a:xfrm>
            <a:off x="9747839" y="3464436"/>
            <a:ext cx="1857154" cy="1815882"/>
          </a:xfrm>
          <a:prstGeom prst="rect">
            <a:avLst/>
          </a:prstGeom>
        </p:spPr>
        <p:txBody>
          <a:bodyPr wrap="square">
            <a:spAutoFit/>
          </a:bodyPr>
          <a:lstStyle/>
          <a:p>
            <a:pPr algn="just">
              <a:spcBef>
                <a:spcPct val="0"/>
              </a:spcBef>
            </a:pPr>
            <a:endParaRPr lang="fr-FR" altLang="fr-FR" sz="2000" b="1" dirty="0">
              <a:solidFill>
                <a:schemeClr val="bg1"/>
              </a:solidFill>
              <a:latin typeface="Arial Narrow" panose="020B0606020202030204" pitchFamily="34" charset="0"/>
              <a:cs typeface="Calibri"/>
            </a:endParaRPr>
          </a:p>
          <a:p>
            <a:pPr algn="ctr">
              <a:lnSpc>
                <a:spcPct val="150000"/>
              </a:lnSpc>
              <a:spcBef>
                <a:spcPct val="0"/>
              </a:spcBef>
            </a:pPr>
            <a:r>
              <a:rPr lang="fr-FR" altLang="fr-FR" sz="1600" b="1" dirty="0">
                <a:solidFill>
                  <a:schemeClr val="bg1"/>
                </a:solidFill>
                <a:latin typeface="Arial Narrow" panose="020B0606020202030204" pitchFamily="34" charset="0"/>
                <a:cs typeface="Calibri"/>
              </a:rPr>
              <a:t>DURÉE DES TRAVAUX</a:t>
            </a:r>
          </a:p>
          <a:p>
            <a:pPr algn="ctr">
              <a:lnSpc>
                <a:spcPct val="150000"/>
              </a:lnSpc>
              <a:spcBef>
                <a:spcPct val="0"/>
              </a:spcBef>
            </a:pPr>
            <a:r>
              <a:rPr lang="fr-FR" altLang="fr-FR" sz="1600" b="1" dirty="0">
                <a:solidFill>
                  <a:schemeClr val="bg1"/>
                </a:solidFill>
                <a:latin typeface="Arial Narrow" panose="020B0606020202030204" pitchFamily="34" charset="0"/>
                <a:cs typeface="Calibri"/>
              </a:rPr>
              <a:t>18 MOIS</a:t>
            </a:r>
          </a:p>
          <a:p>
            <a:pPr algn="just">
              <a:spcBef>
                <a:spcPct val="0"/>
              </a:spcBef>
            </a:pPr>
            <a:endParaRPr lang="fr-FR" altLang="fr-FR" sz="2000" b="1" dirty="0">
              <a:solidFill>
                <a:srgbClr val="003F7A"/>
              </a:solidFill>
              <a:latin typeface="Arial Narrow" panose="020B0606020202030204" pitchFamily="34" charset="0"/>
              <a:cs typeface="Calibri"/>
            </a:endParaRPr>
          </a:p>
        </p:txBody>
      </p:sp>
    </p:spTree>
    <p:extLst>
      <p:ext uri="{BB962C8B-B14F-4D97-AF65-F5344CB8AC3E}">
        <p14:creationId xmlns:p14="http://schemas.microsoft.com/office/powerpoint/2010/main" val="285397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9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8278B35-7BC8-49CC-A647-4E9EF7D05827}"/>
              </a:ext>
            </a:extLst>
          </p:cNvPr>
          <p:cNvSpPr>
            <a:spLocks noGrp="1"/>
          </p:cNvSpPr>
          <p:nvPr>
            <p:ph type="title"/>
          </p:nvPr>
        </p:nvSpPr>
        <p:spPr/>
        <p:txBody>
          <a:bodyPr>
            <a:normAutofit fontScale="90000"/>
          </a:bodyPr>
          <a:lstStyle/>
          <a:p>
            <a:r>
              <a:rPr lang="fr-FR" dirty="0"/>
              <a:t>1 - INTRODUCTION</a:t>
            </a:r>
          </a:p>
        </p:txBody>
      </p:sp>
      <p:sp>
        <p:nvSpPr>
          <p:cNvPr id="5" name="ZoneTexte 4">
            <a:extLst>
              <a:ext uri="{FF2B5EF4-FFF2-40B4-BE49-F238E27FC236}">
                <a16:creationId xmlns:a16="http://schemas.microsoft.com/office/drawing/2014/main" id="{A3F0DC07-3C9A-46E3-A758-50FFDD24BCB1}"/>
              </a:ext>
            </a:extLst>
          </p:cNvPr>
          <p:cNvSpPr txBox="1"/>
          <p:nvPr/>
        </p:nvSpPr>
        <p:spPr>
          <a:xfrm>
            <a:off x="716044" y="1589103"/>
            <a:ext cx="10668002" cy="646331"/>
          </a:xfrm>
          <a:prstGeom prst="rect">
            <a:avLst/>
          </a:prstGeom>
          <a:noFill/>
        </p:spPr>
        <p:txBody>
          <a:bodyPr wrap="square" rtlCol="0">
            <a:spAutoFit/>
          </a:bodyPr>
          <a:lstStyle/>
          <a:p>
            <a:r>
              <a:rPr lang="fr-FR" b="1" dirty="0">
                <a:solidFill>
                  <a:srgbClr val="254061"/>
                </a:solidFill>
                <a:sym typeface="Wingdings" panose="05000000000000000000" pitchFamily="2" charset="2"/>
              </a:rPr>
              <a:t>Présentation des travaux de réhabilitation de la résidence Prunier Hardy s’inscrivant dans la continuité des travaux déjà réalisés : </a:t>
            </a:r>
          </a:p>
        </p:txBody>
      </p:sp>
      <p:sp>
        <p:nvSpPr>
          <p:cNvPr id="8" name="ZoneTexte 7">
            <a:extLst>
              <a:ext uri="{FF2B5EF4-FFF2-40B4-BE49-F238E27FC236}">
                <a16:creationId xmlns:a16="http://schemas.microsoft.com/office/drawing/2014/main" id="{692E6D9F-CA07-4F70-8E96-BD5F22B386EC}"/>
              </a:ext>
            </a:extLst>
          </p:cNvPr>
          <p:cNvSpPr txBox="1"/>
          <p:nvPr/>
        </p:nvSpPr>
        <p:spPr>
          <a:xfrm>
            <a:off x="716044" y="2164692"/>
            <a:ext cx="7504677" cy="1200329"/>
          </a:xfrm>
          <a:prstGeom prst="rect">
            <a:avLst/>
          </a:prstGeom>
          <a:noFill/>
        </p:spPr>
        <p:txBody>
          <a:bodyPr wrap="square" rtlCol="0">
            <a:spAutoFit/>
          </a:bodyPr>
          <a:lstStyle/>
          <a:p>
            <a:endParaRPr lang="fr-FR" b="1" dirty="0">
              <a:solidFill>
                <a:srgbClr val="E51C4B"/>
              </a:solidFill>
            </a:endParaRPr>
          </a:p>
          <a:p>
            <a:pPr marL="285750" indent="-285750">
              <a:buFont typeface="Wingdings" panose="05000000000000000000" pitchFamily="2" charset="2"/>
              <a:buChar char="à"/>
            </a:pPr>
            <a:r>
              <a:rPr lang="fr-FR" b="1" dirty="0">
                <a:solidFill>
                  <a:srgbClr val="E51C4B"/>
                </a:solidFill>
              </a:rPr>
              <a:t>Une réhabilitation énergétique ambitieuse </a:t>
            </a:r>
          </a:p>
          <a:p>
            <a:endParaRPr lang="fr-FR" b="1" dirty="0">
              <a:solidFill>
                <a:srgbClr val="E51C4B"/>
              </a:solidFill>
              <a:highlight>
                <a:srgbClr val="FFFF00"/>
              </a:highlight>
            </a:endParaRPr>
          </a:p>
          <a:p>
            <a:pPr marL="285750" indent="-285750">
              <a:buFont typeface="Wingdings" panose="05000000000000000000" pitchFamily="2" charset="2"/>
              <a:buChar char="à"/>
            </a:pPr>
            <a:r>
              <a:rPr lang="fr-FR" b="1" dirty="0">
                <a:solidFill>
                  <a:srgbClr val="E51C4B"/>
                </a:solidFill>
              </a:rPr>
              <a:t>Une résidentialisation du site à venir</a:t>
            </a:r>
          </a:p>
        </p:txBody>
      </p:sp>
    </p:spTree>
    <p:extLst>
      <p:ext uri="{BB962C8B-B14F-4D97-AF65-F5344CB8AC3E}">
        <p14:creationId xmlns:p14="http://schemas.microsoft.com/office/powerpoint/2010/main" val="334495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1F66739E-DD4F-44B8-9D62-9C24EA4BD808}"/>
              </a:ext>
            </a:extLst>
          </p:cNvPr>
          <p:cNvSpPr txBox="1">
            <a:spLocks/>
          </p:cNvSpPr>
          <p:nvPr/>
        </p:nvSpPr>
        <p:spPr>
          <a:xfrm>
            <a:off x="4224479" y="632039"/>
            <a:ext cx="7141983" cy="1202560"/>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sz="3600" kern="1200">
                <a:solidFill>
                  <a:srgbClr val="003F7A"/>
                </a:solidFill>
                <a:latin typeface="+mj-lt"/>
                <a:ea typeface="+mj-ea"/>
                <a:cs typeface="+mj-cs"/>
              </a:defRPr>
            </a:lvl1pPr>
          </a:lstStyle>
          <a:p>
            <a:r>
              <a:rPr lang="fr-FR" sz="3200" dirty="0"/>
              <a:t>1 - INTRODUCTION</a:t>
            </a:r>
          </a:p>
          <a:p>
            <a:r>
              <a:rPr lang="fr-FR" sz="3200" dirty="0"/>
              <a:t>HISTORIQUE DES TRAVAUX</a:t>
            </a:r>
            <a:br>
              <a:rPr lang="fr-FR" sz="3200" dirty="0"/>
            </a:br>
            <a:endParaRPr lang="fr-FR" sz="3200" dirty="0"/>
          </a:p>
        </p:txBody>
      </p:sp>
      <p:sp>
        <p:nvSpPr>
          <p:cNvPr id="8" name="ZoneTexte 7">
            <a:extLst>
              <a:ext uri="{FF2B5EF4-FFF2-40B4-BE49-F238E27FC236}">
                <a16:creationId xmlns:a16="http://schemas.microsoft.com/office/drawing/2014/main" id="{692E6D9F-CA07-4F70-8E96-BD5F22B386EC}"/>
              </a:ext>
            </a:extLst>
          </p:cNvPr>
          <p:cNvSpPr txBox="1"/>
          <p:nvPr/>
        </p:nvSpPr>
        <p:spPr>
          <a:xfrm>
            <a:off x="2259622" y="2955225"/>
            <a:ext cx="7153885" cy="3093154"/>
          </a:xfrm>
          <a:prstGeom prst="rect">
            <a:avLst/>
          </a:prstGeom>
          <a:noFill/>
        </p:spPr>
        <p:txBody>
          <a:bodyPr wrap="square" rtlCol="0">
            <a:spAutoFit/>
          </a:bodyPr>
          <a:lstStyle/>
          <a:p>
            <a:pPr marL="285750" indent="-285750">
              <a:buFont typeface="Arial" panose="020B0604020202020204" pitchFamily="34" charset="0"/>
              <a:buChar char="•"/>
            </a:pPr>
            <a:r>
              <a:rPr lang="fr-FR" sz="1500" dirty="0">
                <a:solidFill>
                  <a:schemeClr val="tx2"/>
                </a:solidFill>
              </a:rPr>
              <a:t>Rénovation des colonnes électriques</a:t>
            </a:r>
          </a:p>
          <a:p>
            <a:pPr marL="285750" indent="-285750">
              <a:buFont typeface="Arial" panose="020B0604020202020204" pitchFamily="34" charset="0"/>
              <a:buChar char="•"/>
            </a:pPr>
            <a:r>
              <a:rPr lang="fr-FR" sz="1500" dirty="0">
                <a:solidFill>
                  <a:schemeClr val="tx2"/>
                </a:solidFill>
              </a:rPr>
              <a:t>Remplacement des colonnes de chutes EU / EV et des colonnes montantes eau froide</a:t>
            </a:r>
          </a:p>
          <a:p>
            <a:pPr marL="285750" indent="-285750">
              <a:buFont typeface="Arial" panose="020B0604020202020204" pitchFamily="34" charset="0"/>
              <a:buChar char="•"/>
            </a:pPr>
            <a:r>
              <a:rPr lang="fr-FR" sz="1500" dirty="0">
                <a:solidFill>
                  <a:schemeClr val="tx2"/>
                </a:solidFill>
              </a:rPr>
              <a:t>Rénovation des salles de bain et </a:t>
            </a:r>
            <a:r>
              <a:rPr lang="fr-FR" sz="1500" dirty="0" err="1">
                <a:solidFill>
                  <a:schemeClr val="tx2"/>
                </a:solidFill>
              </a:rPr>
              <a:t>wc</a:t>
            </a:r>
            <a:r>
              <a:rPr lang="fr-FR" sz="1500" dirty="0">
                <a:solidFill>
                  <a:schemeClr val="tx2"/>
                </a:solidFill>
              </a:rPr>
              <a:t> (bât. 9)</a:t>
            </a:r>
          </a:p>
          <a:p>
            <a:pPr marL="285750" indent="-285750">
              <a:buFont typeface="Arial" panose="020B0604020202020204" pitchFamily="34" charset="0"/>
              <a:buChar char="•"/>
            </a:pPr>
            <a:r>
              <a:rPr lang="fr-FR" sz="1500" dirty="0">
                <a:solidFill>
                  <a:schemeClr val="tx2"/>
                </a:solidFill>
              </a:rPr>
              <a:t>Remplacement de 20% des ballons d’eau chaudes électriques (bât. 9)</a:t>
            </a:r>
          </a:p>
          <a:p>
            <a:pPr marL="285750" indent="-285750">
              <a:buFont typeface="Arial" panose="020B0604020202020204" pitchFamily="34" charset="0"/>
              <a:buChar char="•"/>
            </a:pPr>
            <a:r>
              <a:rPr lang="fr-FR" sz="1500" dirty="0">
                <a:solidFill>
                  <a:schemeClr val="tx2"/>
                </a:solidFill>
              </a:rPr>
              <a:t>Remplacement de 40% des chauffe-bain gaz (bât. 1 à 8)</a:t>
            </a:r>
          </a:p>
          <a:p>
            <a:pPr marL="285750" indent="-285750">
              <a:buFont typeface="Arial" panose="020B0604020202020204" pitchFamily="34" charset="0"/>
              <a:buChar char="•"/>
            </a:pPr>
            <a:r>
              <a:rPr lang="fr-FR" sz="1500" dirty="0">
                <a:solidFill>
                  <a:schemeClr val="tx2"/>
                </a:solidFill>
              </a:rPr>
              <a:t>Condamnation des vide-ordures (bât. 1 à 8)</a:t>
            </a:r>
          </a:p>
          <a:p>
            <a:pPr marL="285750" indent="-285750">
              <a:buFont typeface="Arial" panose="020B0604020202020204" pitchFamily="34" charset="0"/>
              <a:buChar char="•"/>
            </a:pPr>
            <a:r>
              <a:rPr lang="fr-FR" sz="1500" dirty="0">
                <a:solidFill>
                  <a:schemeClr val="tx2"/>
                </a:solidFill>
              </a:rPr>
              <a:t>Réfection des peintures des celliers (bât. 1 à 8)</a:t>
            </a:r>
          </a:p>
          <a:p>
            <a:pPr marL="285750" indent="-285750">
              <a:buFont typeface="Arial" panose="020B0604020202020204" pitchFamily="34" charset="0"/>
              <a:buChar char="•"/>
            </a:pPr>
            <a:r>
              <a:rPr lang="fr-FR" sz="1500" dirty="0">
                <a:solidFill>
                  <a:schemeClr val="tx2"/>
                </a:solidFill>
              </a:rPr>
              <a:t>Rénovation de la cage d’escaliers et paliers du (bât. 9)</a:t>
            </a:r>
          </a:p>
          <a:p>
            <a:pPr marL="285750" indent="-285750">
              <a:buFont typeface="Arial" panose="020B0604020202020204" pitchFamily="34" charset="0"/>
              <a:buChar char="•"/>
            </a:pPr>
            <a:r>
              <a:rPr lang="fr-FR" sz="1500" dirty="0">
                <a:solidFill>
                  <a:schemeClr val="tx2"/>
                </a:solidFill>
              </a:rPr>
              <a:t>Mise en sécurité / conformité électrique des logements</a:t>
            </a:r>
          </a:p>
          <a:p>
            <a:pPr marL="285750" indent="-285750">
              <a:buFont typeface="Arial" panose="020B0604020202020204" pitchFamily="34" charset="0"/>
              <a:buChar char="•"/>
            </a:pPr>
            <a:r>
              <a:rPr lang="fr-FR" sz="1500" dirty="0">
                <a:solidFill>
                  <a:schemeClr val="tx2"/>
                </a:solidFill>
              </a:rPr>
              <a:t>Remplacement du système d’interphonie</a:t>
            </a:r>
          </a:p>
          <a:p>
            <a:pPr marL="285750" indent="-285750">
              <a:buFont typeface="Arial" panose="020B0604020202020204" pitchFamily="34" charset="0"/>
              <a:buChar char="•"/>
            </a:pPr>
            <a:r>
              <a:rPr lang="fr-FR" sz="1500" dirty="0">
                <a:solidFill>
                  <a:schemeClr val="tx2"/>
                </a:solidFill>
              </a:rPr>
              <a:t>Réfection de l’isolation et étanchéité des toitures terrasses</a:t>
            </a:r>
          </a:p>
          <a:p>
            <a:pPr marL="285750" indent="-285750">
              <a:buFont typeface="Arial" panose="020B0604020202020204" pitchFamily="34" charset="0"/>
              <a:buChar char="•"/>
            </a:pPr>
            <a:r>
              <a:rPr lang="fr-FR" sz="1500" dirty="0">
                <a:solidFill>
                  <a:schemeClr val="tx2"/>
                </a:solidFill>
              </a:rPr>
              <a:t>Remplacement des volets bois (bât. 9)</a:t>
            </a:r>
          </a:p>
          <a:p>
            <a:pPr marL="285750" indent="-285750">
              <a:buFont typeface="Arial" panose="020B0604020202020204" pitchFamily="34" charset="0"/>
              <a:buChar char="•"/>
            </a:pPr>
            <a:r>
              <a:rPr lang="fr-FR" sz="1500" dirty="0">
                <a:solidFill>
                  <a:schemeClr val="tx2"/>
                </a:solidFill>
              </a:rPr>
              <a:t>Remplacement des portes de caves</a:t>
            </a:r>
          </a:p>
        </p:txBody>
      </p:sp>
      <p:sp>
        <p:nvSpPr>
          <p:cNvPr id="21" name="Flèche : droite à entaille 20">
            <a:extLst>
              <a:ext uri="{FF2B5EF4-FFF2-40B4-BE49-F238E27FC236}">
                <a16:creationId xmlns:a16="http://schemas.microsoft.com/office/drawing/2014/main" id="{3E6227B0-CB89-4A63-9D1D-A3B382B54925}"/>
              </a:ext>
            </a:extLst>
          </p:cNvPr>
          <p:cNvSpPr/>
          <p:nvPr/>
        </p:nvSpPr>
        <p:spPr bwMode="auto">
          <a:xfrm rot="5400000">
            <a:off x="-1435869" y="3637294"/>
            <a:ext cx="5134705" cy="902260"/>
          </a:xfrm>
          <a:prstGeom prst="notchedRightArrow">
            <a:avLst>
              <a:gd name="adj1" fmla="val 54409"/>
              <a:gd name="adj2" fmla="val 50000"/>
            </a:avLst>
          </a:prstGeom>
          <a:solidFill>
            <a:schemeClr val="bg2"/>
          </a:solidFill>
          <a:ln w="9525" cap="flat" cmpd="sng" algn="ctr">
            <a:noFill/>
            <a:prstDash val="solid"/>
            <a:round/>
            <a:headEnd type="none" w="med" len="med"/>
            <a:tailEnd type="none" w="med" len="med"/>
          </a:ln>
          <a:effectLst/>
        </p:spPr>
        <p:txBody>
          <a:bodyPr/>
          <a:lstStyle/>
          <a:p>
            <a:pPr defTabSz="1279525" eaLnBrk="1" hangingPunct="1">
              <a:defRPr/>
            </a:pPr>
            <a:endParaRPr lang="fr-FR" dirty="0"/>
          </a:p>
        </p:txBody>
      </p:sp>
      <p:sp>
        <p:nvSpPr>
          <p:cNvPr id="22" name="Ellipse 21">
            <a:extLst>
              <a:ext uri="{FF2B5EF4-FFF2-40B4-BE49-F238E27FC236}">
                <a16:creationId xmlns:a16="http://schemas.microsoft.com/office/drawing/2014/main" id="{0474668E-FAD1-48E3-8D59-16038776DED6}"/>
              </a:ext>
            </a:extLst>
          </p:cNvPr>
          <p:cNvSpPr/>
          <p:nvPr/>
        </p:nvSpPr>
        <p:spPr bwMode="auto">
          <a:xfrm>
            <a:off x="1023532" y="2847275"/>
            <a:ext cx="215900" cy="215900"/>
          </a:xfrm>
          <a:prstGeom prst="ellipse">
            <a:avLst/>
          </a:prstGeom>
          <a:solidFill>
            <a:schemeClr val="tx1"/>
          </a:solidFill>
          <a:ln w="9525" cap="flat" cmpd="sng" algn="ctr">
            <a:noFill/>
            <a:prstDash val="solid"/>
            <a:round/>
            <a:headEnd type="none" w="med" len="med"/>
            <a:tailEnd type="none" w="med" len="med"/>
          </a:ln>
          <a:effectLst/>
        </p:spPr>
        <p:txBody>
          <a:bodyPr/>
          <a:lstStyle/>
          <a:p>
            <a:pPr defTabSz="1279525" eaLnBrk="1" hangingPunct="1">
              <a:defRPr/>
            </a:pPr>
            <a:endParaRPr lang="fr-FR"/>
          </a:p>
        </p:txBody>
      </p:sp>
      <p:sp>
        <p:nvSpPr>
          <p:cNvPr id="23" name="ZoneTexte 22">
            <a:extLst>
              <a:ext uri="{FF2B5EF4-FFF2-40B4-BE49-F238E27FC236}">
                <a16:creationId xmlns:a16="http://schemas.microsoft.com/office/drawing/2014/main" id="{BCE6B12E-77DE-42FD-A7AA-1AAF84FFF667}"/>
              </a:ext>
            </a:extLst>
          </p:cNvPr>
          <p:cNvSpPr txBox="1"/>
          <p:nvPr/>
        </p:nvSpPr>
        <p:spPr>
          <a:xfrm>
            <a:off x="1565305" y="1889579"/>
            <a:ext cx="694316" cy="369332"/>
          </a:xfrm>
          <a:prstGeom prst="rect">
            <a:avLst/>
          </a:prstGeom>
          <a:noFill/>
        </p:spPr>
        <p:txBody>
          <a:bodyPr wrap="square" rtlCol="0">
            <a:spAutoFit/>
          </a:bodyPr>
          <a:lstStyle/>
          <a:p>
            <a:r>
              <a:rPr lang="fr-FR" b="1" dirty="0">
                <a:solidFill>
                  <a:schemeClr val="tx2"/>
                </a:solidFill>
              </a:rPr>
              <a:t>2015</a:t>
            </a:r>
          </a:p>
        </p:txBody>
      </p:sp>
      <p:sp>
        <p:nvSpPr>
          <p:cNvPr id="25" name="ZoneTexte 24">
            <a:extLst>
              <a:ext uri="{FF2B5EF4-FFF2-40B4-BE49-F238E27FC236}">
                <a16:creationId xmlns:a16="http://schemas.microsoft.com/office/drawing/2014/main" id="{F1708EF7-CE26-49FA-B9A3-BE278A6670D3}"/>
              </a:ext>
            </a:extLst>
          </p:cNvPr>
          <p:cNvSpPr txBox="1"/>
          <p:nvPr/>
        </p:nvSpPr>
        <p:spPr>
          <a:xfrm>
            <a:off x="1573960" y="2738718"/>
            <a:ext cx="694316" cy="369332"/>
          </a:xfrm>
          <a:prstGeom prst="rect">
            <a:avLst/>
          </a:prstGeom>
          <a:noFill/>
        </p:spPr>
        <p:txBody>
          <a:bodyPr wrap="square" rtlCol="0">
            <a:spAutoFit/>
          </a:bodyPr>
          <a:lstStyle/>
          <a:p>
            <a:r>
              <a:rPr lang="fr-FR" b="1" dirty="0">
                <a:solidFill>
                  <a:schemeClr val="tx2"/>
                </a:solidFill>
              </a:rPr>
              <a:t>2016</a:t>
            </a:r>
          </a:p>
        </p:txBody>
      </p:sp>
      <p:sp>
        <p:nvSpPr>
          <p:cNvPr id="26" name="ZoneTexte 25">
            <a:extLst>
              <a:ext uri="{FF2B5EF4-FFF2-40B4-BE49-F238E27FC236}">
                <a16:creationId xmlns:a16="http://schemas.microsoft.com/office/drawing/2014/main" id="{3E9E5A56-34BE-4735-A6FB-11325256FFE8}"/>
              </a:ext>
            </a:extLst>
          </p:cNvPr>
          <p:cNvSpPr txBox="1"/>
          <p:nvPr/>
        </p:nvSpPr>
        <p:spPr>
          <a:xfrm>
            <a:off x="2259621" y="1905196"/>
            <a:ext cx="7504677" cy="784830"/>
          </a:xfrm>
          <a:prstGeom prst="rect">
            <a:avLst/>
          </a:prstGeom>
          <a:noFill/>
        </p:spPr>
        <p:txBody>
          <a:bodyPr wrap="square" rtlCol="0">
            <a:spAutoFit/>
          </a:bodyPr>
          <a:lstStyle/>
          <a:p>
            <a:pPr marL="285750" indent="-285750">
              <a:buFont typeface="Arial" panose="020B0604020202020204" pitchFamily="34" charset="0"/>
              <a:buChar char="•"/>
            </a:pPr>
            <a:r>
              <a:rPr lang="fr-FR" sz="1500" dirty="0">
                <a:solidFill>
                  <a:schemeClr val="tx2"/>
                </a:solidFill>
              </a:rPr>
              <a:t>Rénovation du hall du bâtiment 9 et remplacement de la porte de hall</a:t>
            </a:r>
          </a:p>
          <a:p>
            <a:pPr marL="285750" indent="-285750">
              <a:buFont typeface="Arial" panose="020B0604020202020204" pitchFamily="34" charset="0"/>
              <a:buChar char="•"/>
            </a:pPr>
            <a:r>
              <a:rPr lang="fr-FR" sz="1500" dirty="0">
                <a:solidFill>
                  <a:schemeClr val="tx2"/>
                </a:solidFill>
              </a:rPr>
              <a:t>Rénovation des ascenseurs</a:t>
            </a:r>
          </a:p>
          <a:p>
            <a:pPr marL="285750" indent="-285750">
              <a:buFont typeface="Arial" panose="020B0604020202020204" pitchFamily="34" charset="0"/>
              <a:buChar char="•"/>
            </a:pPr>
            <a:r>
              <a:rPr lang="fr-FR" sz="1500" dirty="0">
                <a:solidFill>
                  <a:schemeClr val="tx2"/>
                </a:solidFill>
              </a:rPr>
              <a:t>Raccordement chauffage au réseau de chaleur </a:t>
            </a:r>
          </a:p>
        </p:txBody>
      </p:sp>
      <p:sp>
        <p:nvSpPr>
          <p:cNvPr id="27" name="Ellipse 26">
            <a:extLst>
              <a:ext uri="{FF2B5EF4-FFF2-40B4-BE49-F238E27FC236}">
                <a16:creationId xmlns:a16="http://schemas.microsoft.com/office/drawing/2014/main" id="{46E16C63-2A50-4DF4-A95C-9115C971045A}"/>
              </a:ext>
            </a:extLst>
          </p:cNvPr>
          <p:cNvSpPr/>
          <p:nvPr/>
        </p:nvSpPr>
        <p:spPr bwMode="auto">
          <a:xfrm>
            <a:off x="1023532" y="1966295"/>
            <a:ext cx="215900" cy="215900"/>
          </a:xfrm>
          <a:prstGeom prst="ellipse">
            <a:avLst/>
          </a:prstGeom>
          <a:solidFill>
            <a:schemeClr val="tx1"/>
          </a:solidFill>
          <a:ln w="9525" cap="flat" cmpd="sng" algn="ctr">
            <a:noFill/>
            <a:prstDash val="solid"/>
            <a:round/>
            <a:headEnd type="none" w="med" len="med"/>
            <a:tailEnd type="none" w="med" len="med"/>
          </a:ln>
          <a:effectLst/>
        </p:spPr>
        <p:txBody>
          <a:bodyPr/>
          <a:lstStyle/>
          <a:p>
            <a:pPr defTabSz="1279525" eaLnBrk="1" hangingPunct="1">
              <a:defRPr/>
            </a:pPr>
            <a:endParaRPr lang="fr-FR"/>
          </a:p>
        </p:txBody>
      </p:sp>
      <p:sp>
        <p:nvSpPr>
          <p:cNvPr id="2" name="Accolade fermante 1">
            <a:extLst>
              <a:ext uri="{FF2B5EF4-FFF2-40B4-BE49-F238E27FC236}">
                <a16:creationId xmlns:a16="http://schemas.microsoft.com/office/drawing/2014/main" id="{94A93CC7-9BE1-4817-B445-0A84495E9E39}"/>
              </a:ext>
            </a:extLst>
          </p:cNvPr>
          <p:cNvSpPr/>
          <p:nvPr/>
        </p:nvSpPr>
        <p:spPr>
          <a:xfrm>
            <a:off x="9413506" y="2054079"/>
            <a:ext cx="423513" cy="41718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D301B420-1C95-4890-832D-940051F69FDB}"/>
              </a:ext>
            </a:extLst>
          </p:cNvPr>
          <p:cNvSpPr txBox="1"/>
          <p:nvPr/>
        </p:nvSpPr>
        <p:spPr>
          <a:xfrm>
            <a:off x="10090515" y="3818408"/>
            <a:ext cx="1722922" cy="646331"/>
          </a:xfrm>
          <a:prstGeom prst="rect">
            <a:avLst/>
          </a:prstGeom>
          <a:noFill/>
        </p:spPr>
        <p:txBody>
          <a:bodyPr wrap="square" rtlCol="0">
            <a:spAutoFit/>
          </a:bodyPr>
          <a:lstStyle/>
          <a:p>
            <a:r>
              <a:rPr lang="fr-FR" dirty="0"/>
              <a:t>Budget dépensé 3 M€ </a:t>
            </a:r>
          </a:p>
        </p:txBody>
      </p:sp>
    </p:spTree>
    <p:extLst>
      <p:ext uri="{BB962C8B-B14F-4D97-AF65-F5344CB8AC3E}">
        <p14:creationId xmlns:p14="http://schemas.microsoft.com/office/powerpoint/2010/main" val="48470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dirty="0"/>
              <a:t>2 - OBJECTIFS DE LA REHABILITATION</a:t>
            </a:r>
            <a:br>
              <a:rPr lang="fr-FR" dirty="0"/>
            </a:br>
            <a:endParaRPr lang="fr-FR" dirty="0"/>
          </a:p>
        </p:txBody>
      </p:sp>
      <p:sp>
        <p:nvSpPr>
          <p:cNvPr id="8" name="Espace réservé du texte 4">
            <a:extLst>
              <a:ext uri="{FF2B5EF4-FFF2-40B4-BE49-F238E27FC236}">
                <a16:creationId xmlns:a16="http://schemas.microsoft.com/office/drawing/2014/main" id="{5CC9833D-CF0F-434C-AB2D-FB2757DD2F77}"/>
              </a:ext>
            </a:extLst>
          </p:cNvPr>
          <p:cNvSpPr txBox="1">
            <a:spLocks/>
          </p:cNvSpPr>
          <p:nvPr/>
        </p:nvSpPr>
        <p:spPr>
          <a:xfrm>
            <a:off x="716044" y="1756430"/>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Une démarche articulée autour de plusieurs axes </a:t>
            </a:r>
            <a:r>
              <a:rPr lang="fr-FR" sz="2200" dirty="0">
                <a:solidFill>
                  <a:srgbClr val="E50B4C"/>
                </a:solidFill>
              </a:rPr>
              <a:t>: </a:t>
            </a:r>
          </a:p>
        </p:txBody>
      </p:sp>
      <p:sp>
        <p:nvSpPr>
          <p:cNvPr id="9" name="Rectangle 8">
            <a:extLst>
              <a:ext uri="{FF2B5EF4-FFF2-40B4-BE49-F238E27FC236}">
                <a16:creationId xmlns:a16="http://schemas.microsoft.com/office/drawing/2014/main" id="{D629E12A-1130-4DEF-B90B-D513E7357624}"/>
              </a:ext>
            </a:extLst>
          </p:cNvPr>
          <p:cNvSpPr/>
          <p:nvPr/>
        </p:nvSpPr>
        <p:spPr>
          <a:xfrm>
            <a:off x="1071149" y="2183622"/>
            <a:ext cx="8867177" cy="2271327"/>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altLang="fr-FR" b="1" dirty="0">
                <a:solidFill>
                  <a:srgbClr val="003F7A"/>
                </a:solidFill>
                <a:latin typeface="Arial Narrow" panose="020B0606020202030204" pitchFamily="34" charset="0"/>
                <a:cs typeface="Calibri"/>
              </a:rPr>
              <a:t>Le changement d’image de la résidence</a:t>
            </a:r>
          </a:p>
          <a:p>
            <a:pPr marL="171450" indent="-171450">
              <a:lnSpc>
                <a:spcPct val="150000"/>
              </a:lnSpc>
              <a:spcBef>
                <a:spcPct val="0"/>
              </a:spcBef>
              <a:spcAft>
                <a:spcPts val="600"/>
              </a:spcAft>
              <a:buBlip>
                <a:blip r:embed="rId2"/>
              </a:buBlip>
              <a:defRPr/>
            </a:pPr>
            <a:r>
              <a:rPr lang="fr-FR" altLang="fr-FR" b="1" dirty="0">
                <a:solidFill>
                  <a:srgbClr val="003F7A"/>
                </a:solidFill>
                <a:latin typeface="Arial Narrow" panose="020B0606020202030204" pitchFamily="34" charset="0"/>
                <a:cs typeface="Calibri"/>
              </a:rPr>
              <a:t>L’amélioration du confort  des logements</a:t>
            </a:r>
          </a:p>
          <a:p>
            <a:pPr marL="171450" indent="-171450">
              <a:lnSpc>
                <a:spcPct val="150000"/>
              </a:lnSpc>
              <a:spcBef>
                <a:spcPct val="0"/>
              </a:spcBef>
              <a:spcAft>
                <a:spcPts val="600"/>
              </a:spcAft>
              <a:buBlip>
                <a:blip r:embed="rId2"/>
              </a:buBlip>
              <a:defRPr/>
            </a:pPr>
            <a:r>
              <a:rPr lang="fr-FR" altLang="fr-FR" b="1" dirty="0">
                <a:solidFill>
                  <a:srgbClr val="003F7A"/>
                </a:solidFill>
                <a:latin typeface="Arial Narrow" panose="020B0606020202030204" pitchFamily="34" charset="0"/>
                <a:cs typeface="Calibri"/>
              </a:rPr>
              <a:t>L’amélioration de la performance énergétique du bâtiment : </a:t>
            </a:r>
            <a:r>
              <a:rPr lang="fr-FR" altLang="fr-FR" dirty="0">
                <a:solidFill>
                  <a:srgbClr val="003F7A"/>
                </a:solidFill>
                <a:latin typeface="Arial Narrow" panose="020B0606020202030204" pitchFamily="34" charset="0"/>
                <a:cs typeface="Calibri"/>
              </a:rPr>
              <a:t>une politique de sobriété énergétique accompagnée d’un nouveau mode de production d’eau chaude sanitaire, </a:t>
            </a:r>
            <a:r>
              <a:rPr lang="fr-FR" altLang="fr-FR" b="1" dirty="0">
                <a:solidFill>
                  <a:srgbClr val="003F7A"/>
                </a:solidFill>
                <a:latin typeface="Arial Narrow" panose="020B0606020202030204" pitchFamily="34" charset="0"/>
                <a:cs typeface="Calibri"/>
              </a:rPr>
              <a:t>contribuant à une diminution des charges locatives </a:t>
            </a:r>
          </a:p>
        </p:txBody>
      </p:sp>
    </p:spTree>
    <p:extLst>
      <p:ext uri="{BB962C8B-B14F-4D97-AF65-F5344CB8AC3E}">
        <p14:creationId xmlns:p14="http://schemas.microsoft.com/office/powerpoint/2010/main" val="274354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A8CEB4D-07E1-4E1A-BC1F-F1D6AC5CEF7E}"/>
              </a:ext>
            </a:extLst>
          </p:cNvPr>
          <p:cNvSpPr>
            <a:spLocks noGrp="1"/>
          </p:cNvSpPr>
          <p:nvPr>
            <p:ph type="title"/>
          </p:nvPr>
        </p:nvSpPr>
        <p:spPr>
          <a:xfrm>
            <a:off x="4242063" y="632039"/>
            <a:ext cx="7141983" cy="428478"/>
          </a:xfrm>
        </p:spPr>
        <p:txBody>
          <a:bodyPr>
            <a:normAutofit fontScale="90000"/>
          </a:bodyPr>
          <a:lstStyle/>
          <a:p>
            <a:r>
              <a:rPr lang="fr-FR" dirty="0"/>
              <a:t>2 - OBJECTIFS DE LA REHABILITATION</a:t>
            </a:r>
            <a:br>
              <a:rPr lang="fr-FR" dirty="0"/>
            </a:br>
            <a:r>
              <a:rPr lang="fr-FR" dirty="0"/>
              <a:t>Programme travaux</a:t>
            </a:r>
          </a:p>
        </p:txBody>
      </p:sp>
      <p:sp>
        <p:nvSpPr>
          <p:cNvPr id="5" name="Espace réservé du texte 4">
            <a:extLst>
              <a:ext uri="{FF2B5EF4-FFF2-40B4-BE49-F238E27FC236}">
                <a16:creationId xmlns:a16="http://schemas.microsoft.com/office/drawing/2014/main" id="{C755B61D-EE37-456B-9F60-AA40F9DBF1FB}"/>
              </a:ext>
            </a:extLst>
          </p:cNvPr>
          <p:cNvSpPr txBox="1">
            <a:spLocks/>
          </p:cNvSpPr>
          <p:nvPr/>
        </p:nvSpPr>
        <p:spPr>
          <a:xfrm>
            <a:off x="716044" y="1756430"/>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TRAVAUX EN FACADES</a:t>
            </a:r>
            <a:endParaRPr lang="fr-FR" sz="2200" dirty="0">
              <a:solidFill>
                <a:srgbClr val="E50B4C"/>
              </a:solidFill>
            </a:endParaRPr>
          </a:p>
        </p:txBody>
      </p:sp>
      <p:sp>
        <p:nvSpPr>
          <p:cNvPr id="6" name="Rectangle 5">
            <a:extLst>
              <a:ext uri="{FF2B5EF4-FFF2-40B4-BE49-F238E27FC236}">
                <a16:creationId xmlns:a16="http://schemas.microsoft.com/office/drawing/2014/main" id="{0DDC61F7-17BF-4068-AF31-F342506EEA71}"/>
              </a:ext>
            </a:extLst>
          </p:cNvPr>
          <p:cNvSpPr/>
          <p:nvPr/>
        </p:nvSpPr>
        <p:spPr>
          <a:xfrm>
            <a:off x="1062357" y="2149809"/>
            <a:ext cx="8867177" cy="4318042"/>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Isolation thermique par l’extérieur des façades avec finition enduit et bardage en terre cuite</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garde corps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Révision des menuiseries extérieures et volets roulants (pas de remplacement)</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volets coulissants bois par des volets en aluminium (Bâtiments 1 à 8)</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Dépose des volets coulissants dans les loggias et ajout de volets roulants dans les chambres donnant sur les loggias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Dépose et repose des volets coulissants en aluminium sur le bâtiment 9 </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Isolation des planchers bas (flocage) : plafond des caves, sous-face des loggias, …</a:t>
            </a:r>
          </a:p>
          <a:p>
            <a:pPr marL="171450" indent="-171450">
              <a:lnSpc>
                <a:spcPct val="150000"/>
              </a:lnSpc>
              <a:spcBef>
                <a:spcPct val="0"/>
              </a:spcBef>
              <a:spcAft>
                <a:spcPts val="600"/>
              </a:spcAft>
              <a:buBlip>
                <a:blip r:embed="rId2"/>
              </a:buBlip>
              <a:defRPr/>
            </a:pPr>
            <a:endParaRPr lang="fr-FR" altLang="fr-FR" dirty="0">
              <a:solidFill>
                <a:srgbClr val="003F7A"/>
              </a:solidFill>
              <a:latin typeface="Arial Narrow" panose="020B0606020202030204" pitchFamily="34" charset="0"/>
              <a:cs typeface="Calibri"/>
            </a:endParaRPr>
          </a:p>
        </p:txBody>
      </p:sp>
    </p:spTree>
    <p:extLst>
      <p:ext uri="{BB962C8B-B14F-4D97-AF65-F5344CB8AC3E}">
        <p14:creationId xmlns:p14="http://schemas.microsoft.com/office/powerpoint/2010/main" val="222876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838EF0-69C2-4CB3-9080-AEEBA250432D}"/>
              </a:ext>
            </a:extLst>
          </p:cNvPr>
          <p:cNvSpPr>
            <a:spLocks noGrp="1"/>
          </p:cNvSpPr>
          <p:nvPr>
            <p:ph type="title"/>
          </p:nvPr>
        </p:nvSpPr>
        <p:spPr>
          <a:xfrm>
            <a:off x="4211817" y="327260"/>
            <a:ext cx="7141983" cy="1202560"/>
          </a:xfrm>
        </p:spPr>
        <p:txBody>
          <a:bodyPr>
            <a:normAutofit/>
          </a:bodyPr>
          <a:lstStyle/>
          <a:p>
            <a:r>
              <a:rPr lang="fr-FR" sz="3200" dirty="0"/>
              <a:t>LE PROJET EN IMAGES</a:t>
            </a:r>
            <a:br>
              <a:rPr lang="fr-FR" sz="3200" dirty="0">
                <a:highlight>
                  <a:srgbClr val="FFFF00"/>
                </a:highlight>
              </a:rPr>
            </a:br>
            <a:endParaRPr lang="fr-FR" sz="3200" dirty="0"/>
          </a:p>
        </p:txBody>
      </p:sp>
      <p:sp>
        <p:nvSpPr>
          <p:cNvPr id="3" name="ZoneTexte 2">
            <a:extLst>
              <a:ext uri="{FF2B5EF4-FFF2-40B4-BE49-F238E27FC236}">
                <a16:creationId xmlns:a16="http://schemas.microsoft.com/office/drawing/2014/main" id="{849D324A-9657-497B-99D8-E6B265047BF5}"/>
              </a:ext>
            </a:extLst>
          </p:cNvPr>
          <p:cNvSpPr txBox="1"/>
          <p:nvPr/>
        </p:nvSpPr>
        <p:spPr>
          <a:xfrm>
            <a:off x="10998338" y="3603048"/>
            <a:ext cx="1067536" cy="369332"/>
          </a:xfrm>
          <a:prstGeom prst="rect">
            <a:avLst/>
          </a:prstGeom>
          <a:noFill/>
        </p:spPr>
        <p:txBody>
          <a:bodyPr wrap="none" rtlCol="0">
            <a:spAutoFit/>
          </a:bodyPr>
          <a:lstStyle/>
          <a:p>
            <a:r>
              <a:rPr lang="fr-FR" dirty="0">
                <a:solidFill>
                  <a:schemeClr val="bg1">
                    <a:lumMod val="50000"/>
                  </a:schemeClr>
                </a:solidFill>
              </a:rPr>
              <a:t>EXISTANT</a:t>
            </a:r>
          </a:p>
        </p:txBody>
      </p:sp>
      <p:pic>
        <p:nvPicPr>
          <p:cNvPr id="15" name="Image 14" descr="Une image contenant extérieur, route, bâtiment, voiture&#10;&#10;Description générée automatiquement">
            <a:extLst>
              <a:ext uri="{FF2B5EF4-FFF2-40B4-BE49-F238E27FC236}">
                <a16:creationId xmlns:a16="http://schemas.microsoft.com/office/drawing/2014/main" id="{B853BFD5-C304-46A0-850C-0C974DB511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04" y="1529820"/>
            <a:ext cx="9114644" cy="5126987"/>
          </a:xfrm>
          <a:prstGeom prst="rect">
            <a:avLst/>
          </a:prstGeom>
        </p:spPr>
      </p:pic>
      <p:pic>
        <p:nvPicPr>
          <p:cNvPr id="7" name="Image 6" descr="Une image contenant extérieur, route, bâtiment, voiture&#10;&#10;Description générée automatiquement">
            <a:extLst>
              <a:ext uri="{FF2B5EF4-FFF2-40B4-BE49-F238E27FC236}">
                <a16:creationId xmlns:a16="http://schemas.microsoft.com/office/drawing/2014/main" id="{6EBE5A2A-3F4D-47C0-AA1D-46F16ECEE8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2810" y="1200750"/>
            <a:ext cx="3203064" cy="2402298"/>
          </a:xfrm>
          <a:prstGeom prst="rect">
            <a:avLst/>
          </a:prstGeom>
          <a:ln w="57150">
            <a:solidFill>
              <a:srgbClr val="F8F8F8"/>
            </a:solidFill>
          </a:ln>
        </p:spPr>
      </p:pic>
      <p:sp>
        <p:nvSpPr>
          <p:cNvPr id="17" name="ZoneTexte 16">
            <a:extLst>
              <a:ext uri="{FF2B5EF4-FFF2-40B4-BE49-F238E27FC236}">
                <a16:creationId xmlns:a16="http://schemas.microsoft.com/office/drawing/2014/main" id="{D62850D8-F9E0-4555-ABCB-409801F344B9}"/>
              </a:ext>
            </a:extLst>
          </p:cNvPr>
          <p:cNvSpPr txBox="1"/>
          <p:nvPr/>
        </p:nvSpPr>
        <p:spPr>
          <a:xfrm>
            <a:off x="191195" y="1200750"/>
            <a:ext cx="891911" cy="369332"/>
          </a:xfrm>
          <a:prstGeom prst="rect">
            <a:avLst/>
          </a:prstGeom>
          <a:noFill/>
        </p:spPr>
        <p:txBody>
          <a:bodyPr wrap="none" rtlCol="0">
            <a:spAutoFit/>
          </a:bodyPr>
          <a:lstStyle/>
          <a:p>
            <a:r>
              <a:rPr lang="fr-FR" b="1" dirty="0">
                <a:solidFill>
                  <a:srgbClr val="C00000"/>
                </a:solidFill>
              </a:rPr>
              <a:t>PROJET</a:t>
            </a:r>
          </a:p>
        </p:txBody>
      </p:sp>
    </p:spTree>
    <p:extLst>
      <p:ext uri="{BB962C8B-B14F-4D97-AF65-F5344CB8AC3E}">
        <p14:creationId xmlns:p14="http://schemas.microsoft.com/office/powerpoint/2010/main" val="106377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5A5D544B-4EE7-4E62-AB0D-BF0B2E7CF571}"/>
              </a:ext>
            </a:extLst>
          </p:cNvPr>
          <p:cNvSpPr txBox="1">
            <a:spLocks/>
          </p:cNvSpPr>
          <p:nvPr/>
        </p:nvSpPr>
        <p:spPr>
          <a:xfrm>
            <a:off x="4242062" y="452596"/>
            <a:ext cx="7141983" cy="12025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rgbClr val="003F7A"/>
                </a:solidFill>
                <a:latin typeface="+mj-lt"/>
                <a:ea typeface="+mj-ea"/>
                <a:cs typeface="+mj-cs"/>
              </a:defRPr>
            </a:lvl1pPr>
          </a:lstStyle>
          <a:p>
            <a:r>
              <a:rPr lang="fr-FR" sz="3200" dirty="0"/>
              <a:t>2 - OBJECTIFS DE LA REHABILITATION</a:t>
            </a:r>
            <a:br>
              <a:rPr lang="fr-FR" dirty="0"/>
            </a:br>
            <a:r>
              <a:rPr lang="fr-FR" sz="3200" dirty="0"/>
              <a:t>Programme travaux</a:t>
            </a:r>
          </a:p>
        </p:txBody>
      </p:sp>
      <p:sp>
        <p:nvSpPr>
          <p:cNvPr id="5" name="Espace réservé du texte 4">
            <a:extLst>
              <a:ext uri="{FF2B5EF4-FFF2-40B4-BE49-F238E27FC236}">
                <a16:creationId xmlns:a16="http://schemas.microsoft.com/office/drawing/2014/main" id="{C755B61D-EE37-456B-9F60-AA40F9DBF1FB}"/>
              </a:ext>
            </a:extLst>
          </p:cNvPr>
          <p:cNvSpPr txBox="1">
            <a:spLocks/>
          </p:cNvSpPr>
          <p:nvPr/>
        </p:nvSpPr>
        <p:spPr>
          <a:xfrm>
            <a:off x="716044" y="1388128"/>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TRAVAUX DANS LES LOGEMENTS</a:t>
            </a:r>
            <a:endParaRPr lang="fr-FR" sz="2200" dirty="0">
              <a:solidFill>
                <a:srgbClr val="E50B4C"/>
              </a:solidFill>
            </a:endParaRPr>
          </a:p>
        </p:txBody>
      </p:sp>
      <p:sp>
        <p:nvSpPr>
          <p:cNvPr id="6" name="Rectangle 5">
            <a:extLst>
              <a:ext uri="{FF2B5EF4-FFF2-40B4-BE49-F238E27FC236}">
                <a16:creationId xmlns:a16="http://schemas.microsoft.com/office/drawing/2014/main" id="{0DDC61F7-17BF-4068-AF31-F342506EEA71}"/>
              </a:ext>
            </a:extLst>
          </p:cNvPr>
          <p:cNvSpPr/>
          <p:nvPr/>
        </p:nvSpPr>
        <p:spPr>
          <a:xfrm>
            <a:off x="1053565" y="1781507"/>
            <a:ext cx="10330480" cy="4733540"/>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Dépose des chauffe bains gaz (bât. 1 à 8)  et ballons eau chaude électriques (bât. 9) existants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Création eau chaude collective (réseaux verticaux dans les celliers)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Rénovation des salles de bains (équipements sanitaires, faïence, sol souple, peinture mur et plafonds) des bâtiments 1 à 8 </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Rénovation des WC (équipements sanitaires, sol souple, peinture murs et plafond) des bâtiments 1 à 8 </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Rénovation des cuisines (évier et robinetterie, sol souple, peinture mur et plafond, PC gaz, faïence) des bâtiments 1 à 9</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Fermeture cloisonnées des celliers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portes palières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bouches d’extractions dans les pièces humides et des entrées d’air des fenêtres dans les pièces sèches. Prolongation de la ventilation dans les celliers</a:t>
            </a:r>
          </a:p>
        </p:txBody>
      </p:sp>
    </p:spTree>
    <p:extLst>
      <p:ext uri="{BB962C8B-B14F-4D97-AF65-F5344CB8AC3E}">
        <p14:creationId xmlns:p14="http://schemas.microsoft.com/office/powerpoint/2010/main" val="47233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a:extLst>
              <a:ext uri="{FF2B5EF4-FFF2-40B4-BE49-F238E27FC236}">
                <a16:creationId xmlns:a16="http://schemas.microsoft.com/office/drawing/2014/main" id="{B85CD469-E3D8-4971-B41F-815A95B06E47}"/>
              </a:ext>
            </a:extLst>
          </p:cNvPr>
          <p:cNvSpPr txBox="1">
            <a:spLocks/>
          </p:cNvSpPr>
          <p:nvPr/>
        </p:nvSpPr>
        <p:spPr>
          <a:xfrm>
            <a:off x="4242062" y="452596"/>
            <a:ext cx="7141983" cy="12025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rgbClr val="003F7A"/>
                </a:solidFill>
                <a:latin typeface="+mj-lt"/>
                <a:ea typeface="+mj-ea"/>
                <a:cs typeface="+mj-cs"/>
              </a:defRPr>
            </a:lvl1pPr>
          </a:lstStyle>
          <a:p>
            <a:r>
              <a:rPr lang="fr-FR" sz="3200" dirty="0"/>
              <a:t>2 - OBJECTIFS DE LA REHABILITATION</a:t>
            </a:r>
            <a:br>
              <a:rPr lang="fr-FR" dirty="0"/>
            </a:br>
            <a:r>
              <a:rPr lang="fr-FR" sz="3200" dirty="0"/>
              <a:t>Programme travaux</a:t>
            </a:r>
          </a:p>
        </p:txBody>
      </p:sp>
      <p:sp>
        <p:nvSpPr>
          <p:cNvPr id="5" name="Espace réservé du texte 4">
            <a:extLst>
              <a:ext uri="{FF2B5EF4-FFF2-40B4-BE49-F238E27FC236}">
                <a16:creationId xmlns:a16="http://schemas.microsoft.com/office/drawing/2014/main" id="{C755B61D-EE37-456B-9F60-AA40F9DBF1FB}"/>
              </a:ext>
            </a:extLst>
          </p:cNvPr>
          <p:cNvSpPr txBox="1">
            <a:spLocks/>
          </p:cNvSpPr>
          <p:nvPr/>
        </p:nvSpPr>
        <p:spPr>
          <a:xfrm>
            <a:off x="716044" y="1395945"/>
            <a:ext cx="7994142" cy="393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b="1" dirty="0">
                <a:solidFill>
                  <a:srgbClr val="E50B4C"/>
                </a:solidFill>
              </a:rPr>
              <a:t>TRAVAUX DANS LES PARTIES COMMUNES</a:t>
            </a:r>
            <a:endParaRPr lang="fr-FR" sz="2200" dirty="0">
              <a:solidFill>
                <a:srgbClr val="E50B4C"/>
              </a:solidFill>
            </a:endParaRPr>
          </a:p>
        </p:txBody>
      </p:sp>
      <p:sp>
        <p:nvSpPr>
          <p:cNvPr id="6" name="Rectangle 5">
            <a:extLst>
              <a:ext uri="{FF2B5EF4-FFF2-40B4-BE49-F238E27FC236}">
                <a16:creationId xmlns:a16="http://schemas.microsoft.com/office/drawing/2014/main" id="{0DDC61F7-17BF-4068-AF31-F342506EEA71}"/>
              </a:ext>
            </a:extLst>
          </p:cNvPr>
          <p:cNvSpPr/>
          <p:nvPr/>
        </p:nvSpPr>
        <p:spPr>
          <a:xfrm>
            <a:off x="1062357" y="1789324"/>
            <a:ext cx="10321688" cy="4733540"/>
          </a:xfrm>
          <a:prstGeom prst="rect">
            <a:avLst/>
          </a:prstGeom>
        </p:spPr>
        <p:txBody>
          <a:bodyPr wrap="square">
            <a:spAutoFit/>
          </a:bodyPr>
          <a:lstStyle/>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Réfection peinture murs et plafonds des paliers et escaliers, portes ascenseurs des bâtiments 1 à 8</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des tableaux des services généraux (électricité)</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Remplacement de </a:t>
            </a:r>
            <a:r>
              <a:rPr lang="fr-FR" b="1" dirty="0">
                <a:solidFill>
                  <a:srgbClr val="003F7A"/>
                </a:solidFill>
                <a:latin typeface="Arial Narrow" panose="020B0606020202030204" pitchFamily="34" charset="0"/>
                <a:cs typeface="Calibri"/>
              </a:rPr>
              <a:t>l'éclairage intérieur </a:t>
            </a:r>
            <a:r>
              <a:rPr lang="fr-FR" dirty="0">
                <a:solidFill>
                  <a:srgbClr val="003F7A"/>
                </a:solidFill>
                <a:latin typeface="Arial Narrow" panose="020B0606020202030204" pitchFamily="34" charset="0"/>
                <a:cs typeface="Calibri"/>
              </a:rPr>
              <a:t>par du LED et mise en place de détecteurs de présence (escaliers et paliers ) pour les bâtiments 1 à 8 </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Mise en place </a:t>
            </a:r>
            <a:r>
              <a:rPr lang="fr-FR" b="1" dirty="0">
                <a:solidFill>
                  <a:srgbClr val="003F7A"/>
                </a:solidFill>
                <a:latin typeface="Arial Narrow" panose="020B0606020202030204" pitchFamily="34" charset="0"/>
                <a:cs typeface="Calibri"/>
              </a:rPr>
              <a:t>d'éclairage extérieur </a:t>
            </a:r>
            <a:r>
              <a:rPr lang="fr-FR" dirty="0">
                <a:solidFill>
                  <a:srgbClr val="003F7A"/>
                </a:solidFill>
                <a:latin typeface="Arial Narrow" panose="020B0606020202030204" pitchFamily="34" charset="0"/>
                <a:cs typeface="Calibri"/>
              </a:rPr>
              <a:t>LED à détection et d’un éclairage avec numérotation au niveau des entrées d’immeubles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Fermeture d’un côté (côté cimetière) des halls traversants n° 5 à 8</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Rénovation des locaux poubelles (peinture)</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Mise en place d’un système de vidéosurveillance dans les halls</a:t>
            </a:r>
          </a:p>
          <a:p>
            <a:pPr marL="171450" indent="-171450">
              <a:lnSpc>
                <a:spcPct val="150000"/>
              </a:lnSpc>
              <a:spcBef>
                <a:spcPct val="0"/>
              </a:spcBef>
              <a:spcAft>
                <a:spcPts val="600"/>
              </a:spcAft>
              <a:buBlip>
                <a:blip r:embed="rId2"/>
              </a:buBlip>
              <a:defRPr/>
            </a:pPr>
            <a:r>
              <a:rPr lang="fr-FR" dirty="0">
                <a:solidFill>
                  <a:srgbClr val="003F7A"/>
                </a:solidFill>
                <a:latin typeface="Arial Narrow" panose="020B0606020202030204" pitchFamily="34" charset="0"/>
                <a:cs typeface="Calibri"/>
              </a:rPr>
              <a:t>Recoupement des caves entre bâtiments (cloisonnement entre bâtiments 1/2 , 3 /4, etc.)</a:t>
            </a:r>
          </a:p>
        </p:txBody>
      </p:sp>
    </p:spTree>
    <p:extLst>
      <p:ext uri="{BB962C8B-B14F-4D97-AF65-F5344CB8AC3E}">
        <p14:creationId xmlns:p14="http://schemas.microsoft.com/office/powerpoint/2010/main" val="3005889003"/>
      </p:ext>
    </p:extLst>
  </p:cSld>
  <p:clrMapOvr>
    <a:masterClrMapping/>
  </p:clrMapOvr>
</p:sld>
</file>

<file path=ppt/theme/theme1.xml><?xml version="1.0" encoding="utf-8"?>
<a:theme xmlns:a="http://schemas.openxmlformats.org/drawingml/2006/main" name="Thème Office">
  <a:themeElements>
    <a:clrScheme name="Seqens">
      <a:dk1>
        <a:srgbClr val="003F7A"/>
      </a:dk1>
      <a:lt1>
        <a:srgbClr val="FFFFFF"/>
      </a:lt1>
      <a:dk2>
        <a:srgbClr val="003F7A"/>
      </a:dk2>
      <a:lt2>
        <a:srgbClr val="008D8D"/>
      </a:lt2>
      <a:accent1>
        <a:srgbClr val="4472C4"/>
      </a:accent1>
      <a:accent2>
        <a:srgbClr val="ED7D31"/>
      </a:accent2>
      <a:accent3>
        <a:srgbClr val="A5A5A5"/>
      </a:accent3>
      <a:accent4>
        <a:srgbClr val="FBBD0B"/>
      </a:accent4>
      <a:accent5>
        <a:srgbClr val="008D8D"/>
      </a:accent5>
      <a:accent6>
        <a:srgbClr val="70AD47"/>
      </a:accent6>
      <a:hlink>
        <a:srgbClr val="E0004D"/>
      </a:hlink>
      <a:folHlink>
        <a:srgbClr val="E74B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1290</Words>
  <Application>Microsoft Office PowerPoint</Application>
  <PresentationFormat>Grand écran</PresentationFormat>
  <Paragraphs>146</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Arial Black</vt:lpstr>
      <vt:lpstr>Arial Narrow</vt:lpstr>
      <vt:lpstr>Calibri</vt:lpstr>
      <vt:lpstr>Calibri Light</vt:lpstr>
      <vt:lpstr>Wingdings</vt:lpstr>
      <vt:lpstr>Thème Office</vt:lpstr>
      <vt:lpstr>Réhabilitation de la résidence Prunier Hardy  1er Octobre 2020  224 Logements</vt:lpstr>
      <vt:lpstr>SOMMAIRE</vt:lpstr>
      <vt:lpstr>1 - INTRODUCTION</vt:lpstr>
      <vt:lpstr>Présentation PowerPoint</vt:lpstr>
      <vt:lpstr>2 - OBJECTIFS DE LA REHABILITATION </vt:lpstr>
      <vt:lpstr>2 - OBJECTIFS DE LA REHABILITATION Programme travaux</vt:lpstr>
      <vt:lpstr>LE PROJET EN IMAGES </vt:lpstr>
      <vt:lpstr>Présentation PowerPoint</vt:lpstr>
      <vt:lpstr>Présentation PowerPoint</vt:lpstr>
      <vt:lpstr>LE PROJET EN IMAGES </vt:lpstr>
      <vt:lpstr>Présentation PowerPoint</vt:lpstr>
      <vt:lpstr>3 – LE PROJET EN IMAGES </vt:lpstr>
      <vt:lpstr>3 – LE PROJET EN IMAGES </vt:lpstr>
      <vt:lpstr>3 – LE PROJET EN IMAGES </vt:lpstr>
      <vt:lpstr>3 – LE PROJET EN IMAGES </vt:lpstr>
      <vt:lpstr>4 – FINANCEMENT </vt:lpstr>
      <vt:lpstr>4 – FINANCEMENT </vt:lpstr>
      <vt:lpstr>4 – FINANCEMENT </vt:lpstr>
      <vt:lpstr>4 – FINANCEMENT</vt:lpstr>
      <vt:lpstr>5 – LA COMMUNICATION</vt:lpstr>
      <vt:lpstr>6 – PLANNING PRÉVISIONNEL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DUBOIS Clémence</dc:creator>
  <cp:lastModifiedBy>FRITZ Olivier</cp:lastModifiedBy>
  <cp:revision>95</cp:revision>
  <dcterms:created xsi:type="dcterms:W3CDTF">2019-07-16T19:40:56Z</dcterms:created>
  <dcterms:modified xsi:type="dcterms:W3CDTF">2020-09-28T14:18:04Z</dcterms:modified>
</cp:coreProperties>
</file>